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63" r:id="rId3"/>
    <p:sldId id="258" r:id="rId4"/>
    <p:sldId id="259" r:id="rId5"/>
    <p:sldId id="260" r:id="rId6"/>
    <p:sldId id="269" r:id="rId7"/>
    <p:sldId id="273" r:id="rId8"/>
    <p:sldId id="274" r:id="rId9"/>
    <p:sldId id="270" r:id="rId10"/>
    <p:sldId id="271" r:id="rId11"/>
    <p:sldId id="272" r:id="rId12"/>
    <p:sldId id="275" r:id="rId13"/>
    <p:sldId id="264" r:id="rId14"/>
    <p:sldId id="268" r:id="rId15"/>
    <p:sldId id="266"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a:srgbClr val="E4E4E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02"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my%20computer\google%20drive\article\AUC\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my%20computer\google%20drive\article\AUC\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my%20computer\google%20drive\article\AUC\dat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my%20computer\google%20drive\article\AUC\dat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my%20computer\google%20drive\article\AUC\data.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my%20computer\google%20drive\article\AUC\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5"/>
  <c:chart>
    <c:title>
      <c:tx>
        <c:rich>
          <a:bodyPr/>
          <a:lstStyle/>
          <a:p>
            <a:pPr>
              <a:defRPr/>
            </a:pPr>
            <a:r>
              <a:rPr lang="en-US"/>
              <a:t>GDP percapita ($)</a:t>
            </a:r>
          </a:p>
        </c:rich>
      </c:tx>
      <c:layout/>
    </c:title>
    <c:plotArea>
      <c:layout/>
      <c:barChart>
        <c:barDir val="col"/>
        <c:grouping val="clustered"/>
        <c:ser>
          <c:idx val="0"/>
          <c:order val="0"/>
          <c:cat>
            <c:strRef>
              <c:f>Sheet1!$A$3:$A$17</c:f>
              <c:strCache>
                <c:ptCount val="15"/>
                <c:pt idx="0">
                  <c:v>Burundi</c:v>
                </c:pt>
                <c:pt idx="1">
                  <c:v>Comoros</c:v>
                </c:pt>
                <c:pt idx="2">
                  <c:v>Congo, Dem</c:v>
                </c:pt>
                <c:pt idx="3">
                  <c:v>Egypt</c:v>
                </c:pt>
                <c:pt idx="4">
                  <c:v>Eswatini (Swaziland)</c:v>
                </c:pt>
                <c:pt idx="5">
                  <c:v>Ethiopia</c:v>
                </c:pt>
                <c:pt idx="6">
                  <c:v>Kenya</c:v>
                </c:pt>
                <c:pt idx="7">
                  <c:v>Malawi</c:v>
                </c:pt>
                <c:pt idx="8">
                  <c:v>Mauritius</c:v>
                </c:pt>
                <c:pt idx="9">
                  <c:v>Rwanda</c:v>
                </c:pt>
                <c:pt idx="10">
                  <c:v>Seychelles</c:v>
                </c:pt>
                <c:pt idx="11">
                  <c:v>Sudan</c:v>
                </c:pt>
                <c:pt idx="12">
                  <c:v>Uganda</c:v>
                </c:pt>
                <c:pt idx="13">
                  <c:v>Zambia</c:v>
                </c:pt>
                <c:pt idx="14">
                  <c:v>Zimbabwe</c:v>
                </c:pt>
              </c:strCache>
            </c:strRef>
          </c:cat>
          <c:val>
            <c:numRef>
              <c:f>Sheet1!$B$3:$B$17</c:f>
              <c:numCache>
                <c:formatCode>General</c:formatCode>
                <c:ptCount val="15"/>
                <c:pt idx="0">
                  <c:v>275</c:v>
                </c:pt>
                <c:pt idx="1">
                  <c:v>1491</c:v>
                </c:pt>
                <c:pt idx="2">
                  <c:v>565</c:v>
                </c:pt>
                <c:pt idx="3">
                  <c:v>2511</c:v>
                </c:pt>
                <c:pt idx="4">
                  <c:v>3313</c:v>
                </c:pt>
                <c:pt idx="5">
                  <c:v>747</c:v>
                </c:pt>
                <c:pt idx="6">
                  <c:v>1726</c:v>
                </c:pt>
                <c:pt idx="7">
                  <c:v>375</c:v>
                </c:pt>
                <c:pt idx="8">
                  <c:v>11195</c:v>
                </c:pt>
                <c:pt idx="9">
                  <c:v>761</c:v>
                </c:pt>
                <c:pt idx="10">
                  <c:v>16681</c:v>
                </c:pt>
                <c:pt idx="11">
                  <c:v>738</c:v>
                </c:pt>
                <c:pt idx="12">
                  <c:v>657</c:v>
                </c:pt>
                <c:pt idx="13">
                  <c:v>1356</c:v>
                </c:pt>
                <c:pt idx="14">
                  <c:v>1273</c:v>
                </c:pt>
              </c:numCache>
            </c:numRef>
          </c:val>
        </c:ser>
        <c:gapWidth val="75"/>
        <c:overlap val="-25"/>
        <c:axId val="117081600"/>
        <c:axId val="117768192"/>
      </c:barChart>
      <c:catAx>
        <c:axId val="117081600"/>
        <c:scaling>
          <c:orientation val="minMax"/>
        </c:scaling>
        <c:axPos val="b"/>
        <c:majorTickMark val="none"/>
        <c:tickLblPos val="nextTo"/>
        <c:txPr>
          <a:bodyPr/>
          <a:lstStyle/>
          <a:p>
            <a:pPr>
              <a:defRPr sz="1600" b="1"/>
            </a:pPr>
            <a:endParaRPr lang="en-US"/>
          </a:p>
        </c:txPr>
        <c:crossAx val="117768192"/>
        <c:crosses val="autoZero"/>
        <c:auto val="1"/>
        <c:lblAlgn val="ctr"/>
        <c:lblOffset val="100"/>
      </c:catAx>
      <c:valAx>
        <c:axId val="117768192"/>
        <c:scaling>
          <c:orientation val="minMax"/>
        </c:scaling>
        <c:axPos val="l"/>
        <c:majorGridlines/>
        <c:numFmt formatCode="General" sourceLinked="1"/>
        <c:majorTickMark val="none"/>
        <c:tickLblPos val="nextTo"/>
        <c:spPr>
          <a:ln w="9525">
            <a:noFill/>
          </a:ln>
        </c:spPr>
        <c:txPr>
          <a:bodyPr/>
          <a:lstStyle/>
          <a:p>
            <a:pPr>
              <a:defRPr sz="1400" b="1"/>
            </a:pPr>
            <a:endParaRPr lang="en-US"/>
          </a:p>
        </c:txPr>
        <c:crossAx val="117081600"/>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5"/>
  <c:chart>
    <c:title>
      <c:tx>
        <c:rich>
          <a:bodyPr/>
          <a:lstStyle/>
          <a:p>
            <a:pPr>
              <a:defRPr/>
            </a:pPr>
            <a:r>
              <a:rPr lang="en-US"/>
              <a:t>GDP growth Rates</a:t>
            </a:r>
          </a:p>
        </c:rich>
      </c:tx>
      <c:layout/>
    </c:title>
    <c:plotArea>
      <c:layout>
        <c:manualLayout>
          <c:layoutTarget val="inner"/>
          <c:xMode val="edge"/>
          <c:yMode val="edge"/>
          <c:x val="7.6483532398853069E-2"/>
          <c:y val="0.18407653391723711"/>
          <c:w val="0.92351646760114681"/>
          <c:h val="0.48703734947771321"/>
        </c:manualLayout>
      </c:layout>
      <c:barChart>
        <c:barDir val="col"/>
        <c:grouping val="clustered"/>
        <c:ser>
          <c:idx val="0"/>
          <c:order val="0"/>
          <c:cat>
            <c:strRef>
              <c:f>Sheet1!$A$3:$A$17</c:f>
              <c:strCache>
                <c:ptCount val="15"/>
                <c:pt idx="0">
                  <c:v>Burundi</c:v>
                </c:pt>
                <c:pt idx="1">
                  <c:v>Comoros</c:v>
                </c:pt>
                <c:pt idx="2">
                  <c:v>Congo, Dem</c:v>
                </c:pt>
                <c:pt idx="3">
                  <c:v>Egypt</c:v>
                </c:pt>
                <c:pt idx="4">
                  <c:v>Eswatini (Swaziland)</c:v>
                </c:pt>
                <c:pt idx="5">
                  <c:v>Ethiopia</c:v>
                </c:pt>
                <c:pt idx="6">
                  <c:v>Kenya</c:v>
                </c:pt>
                <c:pt idx="7">
                  <c:v>Malawi</c:v>
                </c:pt>
                <c:pt idx="8">
                  <c:v>Mauritius</c:v>
                </c:pt>
                <c:pt idx="9">
                  <c:v>Rwanda</c:v>
                </c:pt>
                <c:pt idx="10">
                  <c:v>Seychelles</c:v>
                </c:pt>
                <c:pt idx="11">
                  <c:v>Sudan</c:v>
                </c:pt>
                <c:pt idx="12">
                  <c:v>Uganda</c:v>
                </c:pt>
                <c:pt idx="13">
                  <c:v>Zambia</c:v>
                </c:pt>
                <c:pt idx="14">
                  <c:v>Zimbabwe</c:v>
                </c:pt>
              </c:strCache>
            </c:strRef>
          </c:cat>
          <c:val>
            <c:numRef>
              <c:f>Sheet1!$C$3:$C$17</c:f>
              <c:numCache>
                <c:formatCode>General</c:formatCode>
                <c:ptCount val="15"/>
                <c:pt idx="0">
                  <c:v>1.4</c:v>
                </c:pt>
                <c:pt idx="1">
                  <c:v>3.3</c:v>
                </c:pt>
                <c:pt idx="2">
                  <c:v>5.8</c:v>
                </c:pt>
                <c:pt idx="3">
                  <c:v>5.3</c:v>
                </c:pt>
                <c:pt idx="4">
                  <c:v>1.8</c:v>
                </c:pt>
                <c:pt idx="5">
                  <c:v>6.8</c:v>
                </c:pt>
                <c:pt idx="6">
                  <c:v>6.3</c:v>
                </c:pt>
                <c:pt idx="7">
                  <c:v>4</c:v>
                </c:pt>
                <c:pt idx="8">
                  <c:v>3.8</c:v>
                </c:pt>
                <c:pt idx="9">
                  <c:v>8.6</c:v>
                </c:pt>
                <c:pt idx="10">
                  <c:v>7.9</c:v>
                </c:pt>
                <c:pt idx="11">
                  <c:v>4.0999999999999996</c:v>
                </c:pt>
                <c:pt idx="12">
                  <c:v>5.3</c:v>
                </c:pt>
                <c:pt idx="13">
                  <c:v>3.7</c:v>
                </c:pt>
                <c:pt idx="14">
                  <c:v>3.5</c:v>
                </c:pt>
              </c:numCache>
            </c:numRef>
          </c:val>
        </c:ser>
        <c:gapWidth val="75"/>
        <c:overlap val="-25"/>
        <c:axId val="117789440"/>
        <c:axId val="117790976"/>
      </c:barChart>
      <c:catAx>
        <c:axId val="117789440"/>
        <c:scaling>
          <c:orientation val="minMax"/>
        </c:scaling>
        <c:axPos val="b"/>
        <c:majorTickMark val="none"/>
        <c:tickLblPos val="nextTo"/>
        <c:txPr>
          <a:bodyPr/>
          <a:lstStyle/>
          <a:p>
            <a:pPr>
              <a:defRPr sz="1600" b="1"/>
            </a:pPr>
            <a:endParaRPr lang="en-US"/>
          </a:p>
        </c:txPr>
        <c:crossAx val="117790976"/>
        <c:crosses val="autoZero"/>
        <c:auto val="1"/>
        <c:lblAlgn val="ctr"/>
        <c:lblOffset val="100"/>
      </c:catAx>
      <c:valAx>
        <c:axId val="117790976"/>
        <c:scaling>
          <c:orientation val="minMax"/>
        </c:scaling>
        <c:axPos val="l"/>
        <c:majorGridlines/>
        <c:numFmt formatCode="General" sourceLinked="1"/>
        <c:majorTickMark val="none"/>
        <c:tickLblPos val="nextTo"/>
        <c:spPr>
          <a:ln w="9525">
            <a:noFill/>
          </a:ln>
        </c:spPr>
        <c:txPr>
          <a:bodyPr/>
          <a:lstStyle/>
          <a:p>
            <a:pPr>
              <a:defRPr sz="1600" b="1"/>
            </a:pPr>
            <a:endParaRPr lang="en-US"/>
          </a:p>
        </c:txPr>
        <c:crossAx val="117789440"/>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5"/>
  <c:chart>
    <c:title>
      <c:tx>
        <c:rich>
          <a:bodyPr/>
          <a:lstStyle/>
          <a:p>
            <a:pPr>
              <a:defRPr/>
            </a:pPr>
            <a:r>
              <a:rPr lang="en-US"/>
              <a:t>Poverty Rate</a:t>
            </a:r>
          </a:p>
        </c:rich>
      </c:tx>
      <c:layout/>
    </c:title>
    <c:plotArea>
      <c:layout/>
      <c:barChart>
        <c:barDir val="col"/>
        <c:grouping val="clustered"/>
        <c:ser>
          <c:idx val="0"/>
          <c:order val="0"/>
          <c:cat>
            <c:strRef>
              <c:f>Sheet1!$A$3:$A$17</c:f>
              <c:strCache>
                <c:ptCount val="15"/>
                <c:pt idx="0">
                  <c:v>Burundi</c:v>
                </c:pt>
                <c:pt idx="1">
                  <c:v>Comoros</c:v>
                </c:pt>
                <c:pt idx="2">
                  <c:v>Congo, Dem</c:v>
                </c:pt>
                <c:pt idx="3">
                  <c:v>Egypt</c:v>
                </c:pt>
                <c:pt idx="4">
                  <c:v>Eswatini (Swaziland)</c:v>
                </c:pt>
                <c:pt idx="5">
                  <c:v>Ethiopia</c:v>
                </c:pt>
                <c:pt idx="6">
                  <c:v>Kenya</c:v>
                </c:pt>
                <c:pt idx="7">
                  <c:v>Malawi</c:v>
                </c:pt>
                <c:pt idx="8">
                  <c:v>Mauritius</c:v>
                </c:pt>
                <c:pt idx="9">
                  <c:v>Rwanda</c:v>
                </c:pt>
                <c:pt idx="10">
                  <c:v>Seychelles</c:v>
                </c:pt>
                <c:pt idx="11">
                  <c:v>Sudan</c:v>
                </c:pt>
                <c:pt idx="12">
                  <c:v>Uganda</c:v>
                </c:pt>
                <c:pt idx="13">
                  <c:v>Zambia</c:v>
                </c:pt>
                <c:pt idx="14">
                  <c:v>Zimbabwe</c:v>
                </c:pt>
              </c:strCache>
            </c:strRef>
          </c:cat>
          <c:val>
            <c:numRef>
              <c:f>Sheet1!$D$3:$D$17</c:f>
              <c:numCache>
                <c:formatCode>General</c:formatCode>
                <c:ptCount val="15"/>
                <c:pt idx="0">
                  <c:v>64.599999999999994</c:v>
                </c:pt>
                <c:pt idx="1">
                  <c:v>44.8</c:v>
                </c:pt>
                <c:pt idx="2">
                  <c:v>63.6</c:v>
                </c:pt>
                <c:pt idx="3">
                  <c:v>25.2</c:v>
                </c:pt>
                <c:pt idx="4">
                  <c:v>63</c:v>
                </c:pt>
                <c:pt idx="5">
                  <c:v>29.6</c:v>
                </c:pt>
                <c:pt idx="6">
                  <c:v>45.9</c:v>
                </c:pt>
                <c:pt idx="7">
                  <c:v>50.7</c:v>
                </c:pt>
                <c:pt idx="8">
                  <c:v>11</c:v>
                </c:pt>
                <c:pt idx="9">
                  <c:v>44.9</c:v>
                </c:pt>
                <c:pt idx="10">
                  <c:v>39.300000000000011</c:v>
                </c:pt>
                <c:pt idx="11">
                  <c:v>46.5</c:v>
                </c:pt>
                <c:pt idx="12">
                  <c:v>19.5</c:v>
                </c:pt>
                <c:pt idx="13">
                  <c:v>60.5</c:v>
                </c:pt>
                <c:pt idx="14">
                  <c:v>72.3</c:v>
                </c:pt>
              </c:numCache>
            </c:numRef>
          </c:val>
        </c:ser>
        <c:gapWidth val="75"/>
        <c:overlap val="-25"/>
        <c:axId val="117822208"/>
        <c:axId val="117823744"/>
      </c:barChart>
      <c:catAx>
        <c:axId val="117822208"/>
        <c:scaling>
          <c:orientation val="minMax"/>
        </c:scaling>
        <c:axPos val="b"/>
        <c:majorTickMark val="none"/>
        <c:tickLblPos val="nextTo"/>
        <c:txPr>
          <a:bodyPr/>
          <a:lstStyle/>
          <a:p>
            <a:pPr>
              <a:defRPr sz="1400" b="1"/>
            </a:pPr>
            <a:endParaRPr lang="en-US"/>
          </a:p>
        </c:txPr>
        <c:crossAx val="117823744"/>
        <c:crosses val="autoZero"/>
        <c:auto val="1"/>
        <c:lblAlgn val="ctr"/>
        <c:lblOffset val="100"/>
      </c:catAx>
      <c:valAx>
        <c:axId val="117823744"/>
        <c:scaling>
          <c:orientation val="minMax"/>
        </c:scaling>
        <c:axPos val="l"/>
        <c:majorGridlines/>
        <c:numFmt formatCode="General" sourceLinked="1"/>
        <c:majorTickMark val="none"/>
        <c:tickLblPos val="nextTo"/>
        <c:spPr>
          <a:ln w="9525">
            <a:noFill/>
          </a:ln>
        </c:spPr>
        <c:txPr>
          <a:bodyPr/>
          <a:lstStyle/>
          <a:p>
            <a:pPr>
              <a:defRPr b="1"/>
            </a:pPr>
            <a:endParaRPr lang="en-US"/>
          </a:p>
        </c:txPr>
        <c:crossAx val="117822208"/>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5"/>
  <c:chart>
    <c:title>
      <c:tx>
        <c:rich>
          <a:bodyPr/>
          <a:lstStyle/>
          <a:p>
            <a:pPr>
              <a:defRPr/>
            </a:pPr>
            <a:r>
              <a:rPr lang="en-US" sz="1800" dirty="0" err="1"/>
              <a:t>Gini</a:t>
            </a:r>
            <a:r>
              <a:rPr lang="en-US" sz="1800" dirty="0"/>
              <a:t> Index</a:t>
            </a:r>
          </a:p>
        </c:rich>
      </c:tx>
      <c:layout/>
    </c:title>
    <c:plotArea>
      <c:layout/>
      <c:barChart>
        <c:barDir val="col"/>
        <c:grouping val="clustered"/>
        <c:ser>
          <c:idx val="0"/>
          <c:order val="0"/>
          <c:cat>
            <c:strRef>
              <c:f>Sheet1!$A$3:$A$17</c:f>
              <c:strCache>
                <c:ptCount val="15"/>
                <c:pt idx="0">
                  <c:v>Burundi</c:v>
                </c:pt>
                <c:pt idx="1">
                  <c:v>Comoros</c:v>
                </c:pt>
                <c:pt idx="2">
                  <c:v>Congo, Dem</c:v>
                </c:pt>
                <c:pt idx="3">
                  <c:v>Egypt</c:v>
                </c:pt>
                <c:pt idx="4">
                  <c:v>Eswatini (Swaziland)</c:v>
                </c:pt>
                <c:pt idx="5">
                  <c:v>Ethiopia</c:v>
                </c:pt>
                <c:pt idx="6">
                  <c:v>Kenya</c:v>
                </c:pt>
                <c:pt idx="7">
                  <c:v>Malawi</c:v>
                </c:pt>
                <c:pt idx="8">
                  <c:v>Mauritius</c:v>
                </c:pt>
                <c:pt idx="9">
                  <c:v>Rwanda</c:v>
                </c:pt>
                <c:pt idx="10">
                  <c:v>Seychelles</c:v>
                </c:pt>
                <c:pt idx="11">
                  <c:v>Sudan</c:v>
                </c:pt>
                <c:pt idx="12">
                  <c:v>Uganda</c:v>
                </c:pt>
                <c:pt idx="13">
                  <c:v>Zambia</c:v>
                </c:pt>
                <c:pt idx="14">
                  <c:v>Zimbabwe</c:v>
                </c:pt>
              </c:strCache>
            </c:strRef>
          </c:cat>
          <c:val>
            <c:numRef>
              <c:f>Sheet1!$E$3:$E$17</c:f>
              <c:numCache>
                <c:formatCode>General</c:formatCode>
                <c:ptCount val="15"/>
                <c:pt idx="0">
                  <c:v>38.6</c:v>
                </c:pt>
                <c:pt idx="1">
                  <c:v>55.9</c:v>
                </c:pt>
                <c:pt idx="2">
                  <c:v>42.1</c:v>
                </c:pt>
                <c:pt idx="3">
                  <c:v>30.8</c:v>
                </c:pt>
                <c:pt idx="4">
                  <c:v>50.4</c:v>
                </c:pt>
                <c:pt idx="5">
                  <c:v>33.200000000000003</c:v>
                </c:pt>
                <c:pt idx="6">
                  <c:v>48.5</c:v>
                </c:pt>
                <c:pt idx="7">
                  <c:v>46.1</c:v>
                </c:pt>
                <c:pt idx="8">
                  <c:v>35.800000000000011</c:v>
                </c:pt>
                <c:pt idx="9">
                  <c:v>51.3</c:v>
                </c:pt>
                <c:pt idx="10">
                  <c:v>46.8</c:v>
                </c:pt>
                <c:pt idx="11">
                  <c:v>29.2</c:v>
                </c:pt>
                <c:pt idx="12">
                  <c:v>42.4</c:v>
                </c:pt>
                <c:pt idx="13">
                  <c:v>55.6</c:v>
                </c:pt>
                <c:pt idx="14">
                  <c:v>43.2</c:v>
                </c:pt>
              </c:numCache>
            </c:numRef>
          </c:val>
        </c:ser>
        <c:gapWidth val="75"/>
        <c:overlap val="-25"/>
        <c:axId val="65092608"/>
        <c:axId val="65106688"/>
      </c:barChart>
      <c:catAx>
        <c:axId val="65092608"/>
        <c:scaling>
          <c:orientation val="minMax"/>
        </c:scaling>
        <c:axPos val="b"/>
        <c:majorTickMark val="none"/>
        <c:tickLblPos val="nextTo"/>
        <c:crossAx val="65106688"/>
        <c:crosses val="autoZero"/>
        <c:auto val="1"/>
        <c:lblAlgn val="ctr"/>
        <c:lblOffset val="100"/>
      </c:catAx>
      <c:valAx>
        <c:axId val="65106688"/>
        <c:scaling>
          <c:orientation val="minMax"/>
        </c:scaling>
        <c:axPos val="l"/>
        <c:majorGridlines/>
        <c:numFmt formatCode="General" sourceLinked="1"/>
        <c:majorTickMark val="none"/>
        <c:tickLblPos val="nextTo"/>
        <c:spPr>
          <a:ln w="9525">
            <a:noFill/>
          </a:ln>
        </c:spPr>
        <c:crossAx val="65092608"/>
        <c:crosses val="autoZero"/>
        <c:crossBetween val="between"/>
      </c:valAx>
    </c:plotArea>
    <c:plotVisOnly val="1"/>
  </c:chart>
  <c:txPr>
    <a:bodyPr/>
    <a:lstStyle/>
    <a:p>
      <a:pPr>
        <a:defRPr sz="1400" b="1"/>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5"/>
  <c:chart>
    <c:title>
      <c:tx>
        <c:rich>
          <a:bodyPr/>
          <a:lstStyle/>
          <a:p>
            <a:pPr>
              <a:defRPr/>
            </a:pPr>
            <a:r>
              <a:rPr lang="en-US"/>
              <a:t>Human Development Index</a:t>
            </a:r>
          </a:p>
        </c:rich>
      </c:tx>
      <c:layout/>
    </c:title>
    <c:view3D>
      <c:rAngAx val="1"/>
    </c:view3D>
    <c:plotArea>
      <c:layout/>
      <c:bar3DChart>
        <c:barDir val="col"/>
        <c:grouping val="clustered"/>
        <c:ser>
          <c:idx val="0"/>
          <c:order val="0"/>
          <c:tx>
            <c:strRef>
              <c:f>Sheet1!$G$1</c:f>
              <c:strCache>
                <c:ptCount val="1"/>
                <c:pt idx="0">
                  <c:v>HDI</c:v>
                </c:pt>
              </c:strCache>
            </c:strRef>
          </c:tx>
          <c:cat>
            <c:strRef>
              <c:f>Sheet1!$A$3:$A$17</c:f>
              <c:strCache>
                <c:ptCount val="15"/>
                <c:pt idx="0">
                  <c:v>Burundi</c:v>
                </c:pt>
                <c:pt idx="1">
                  <c:v>Comoros</c:v>
                </c:pt>
                <c:pt idx="2">
                  <c:v>Congo, Dem</c:v>
                </c:pt>
                <c:pt idx="3">
                  <c:v>Egypt</c:v>
                </c:pt>
                <c:pt idx="4">
                  <c:v>Eswatini (Swaziland)</c:v>
                </c:pt>
                <c:pt idx="5">
                  <c:v>Ethiopia</c:v>
                </c:pt>
                <c:pt idx="6">
                  <c:v>Kenya</c:v>
                </c:pt>
                <c:pt idx="7">
                  <c:v>Malawi</c:v>
                </c:pt>
                <c:pt idx="8">
                  <c:v>Mauritius</c:v>
                </c:pt>
                <c:pt idx="9">
                  <c:v>Rwanda</c:v>
                </c:pt>
                <c:pt idx="10">
                  <c:v>Seychelles</c:v>
                </c:pt>
                <c:pt idx="11">
                  <c:v>Sudan</c:v>
                </c:pt>
                <c:pt idx="12">
                  <c:v>Uganda</c:v>
                </c:pt>
                <c:pt idx="13">
                  <c:v>Zambia</c:v>
                </c:pt>
                <c:pt idx="14">
                  <c:v>Zimbabwe</c:v>
                </c:pt>
              </c:strCache>
            </c:strRef>
          </c:cat>
          <c:val>
            <c:numRef>
              <c:f>Sheet1!$G$3:$G$17</c:f>
              <c:numCache>
                <c:formatCode>General</c:formatCode>
                <c:ptCount val="15"/>
                <c:pt idx="0">
                  <c:v>0.41700000000000004</c:v>
                </c:pt>
                <c:pt idx="1">
                  <c:v>0.503</c:v>
                </c:pt>
                <c:pt idx="2">
                  <c:v>0.45700000000000002</c:v>
                </c:pt>
                <c:pt idx="3">
                  <c:v>0.69599999999999995</c:v>
                </c:pt>
                <c:pt idx="4">
                  <c:v>0.58799999999999997</c:v>
                </c:pt>
                <c:pt idx="5">
                  <c:v>0.46300000000000002</c:v>
                </c:pt>
                <c:pt idx="6">
                  <c:v>0.59</c:v>
                </c:pt>
                <c:pt idx="7">
                  <c:v>0.47700000000000004</c:v>
                </c:pt>
                <c:pt idx="8">
                  <c:v>0.79</c:v>
                </c:pt>
                <c:pt idx="9">
                  <c:v>0.52400000000000002</c:v>
                </c:pt>
                <c:pt idx="10">
                  <c:v>0.79700000000000004</c:v>
                </c:pt>
                <c:pt idx="11">
                  <c:v>0.502</c:v>
                </c:pt>
                <c:pt idx="12">
                  <c:v>0.51600000000000001</c:v>
                </c:pt>
                <c:pt idx="13">
                  <c:v>0.58799999999999997</c:v>
                </c:pt>
                <c:pt idx="14">
                  <c:v>0.53500000000000003</c:v>
                </c:pt>
              </c:numCache>
            </c:numRef>
          </c:val>
        </c:ser>
        <c:ser>
          <c:idx val="1"/>
          <c:order val="1"/>
          <c:tx>
            <c:strRef>
              <c:f>Sheet1!$J$1</c:f>
              <c:strCache>
                <c:ptCount val="1"/>
                <c:pt idx="0">
                  <c:v>IHDI</c:v>
                </c:pt>
              </c:strCache>
            </c:strRef>
          </c:tx>
          <c:spPr>
            <a:solidFill>
              <a:schemeClr val="accent6"/>
            </a:solidFill>
          </c:spPr>
          <c:cat>
            <c:strRef>
              <c:f>Sheet1!$A$3:$A$17</c:f>
              <c:strCache>
                <c:ptCount val="15"/>
                <c:pt idx="0">
                  <c:v>Burundi</c:v>
                </c:pt>
                <c:pt idx="1">
                  <c:v>Comoros</c:v>
                </c:pt>
                <c:pt idx="2">
                  <c:v>Congo, Dem</c:v>
                </c:pt>
                <c:pt idx="3">
                  <c:v>Egypt</c:v>
                </c:pt>
                <c:pt idx="4">
                  <c:v>Eswatini (Swaziland)</c:v>
                </c:pt>
                <c:pt idx="5">
                  <c:v>Ethiopia</c:v>
                </c:pt>
                <c:pt idx="6">
                  <c:v>Kenya</c:v>
                </c:pt>
                <c:pt idx="7">
                  <c:v>Malawi</c:v>
                </c:pt>
                <c:pt idx="8">
                  <c:v>Mauritius</c:v>
                </c:pt>
                <c:pt idx="9">
                  <c:v>Rwanda</c:v>
                </c:pt>
                <c:pt idx="10">
                  <c:v>Seychelles</c:v>
                </c:pt>
                <c:pt idx="11">
                  <c:v>Sudan</c:v>
                </c:pt>
                <c:pt idx="12">
                  <c:v>Uganda</c:v>
                </c:pt>
                <c:pt idx="13">
                  <c:v>Zambia</c:v>
                </c:pt>
                <c:pt idx="14">
                  <c:v>Zimbabwe</c:v>
                </c:pt>
              </c:strCache>
            </c:strRef>
          </c:cat>
          <c:val>
            <c:numRef>
              <c:f>Sheet1!$J$3:$J$17</c:f>
              <c:numCache>
                <c:formatCode>General</c:formatCode>
                <c:ptCount val="15"/>
                <c:pt idx="0">
                  <c:v>0.27800000000000002</c:v>
                </c:pt>
                <c:pt idx="1">
                  <c:v>0.27500000000000002</c:v>
                </c:pt>
                <c:pt idx="2">
                  <c:v>0.31900000000000006</c:v>
                </c:pt>
                <c:pt idx="3">
                  <c:v>0.4930000000000001</c:v>
                </c:pt>
                <c:pt idx="4">
                  <c:v>0.41400000000000003</c:v>
                </c:pt>
                <c:pt idx="5">
                  <c:v>0.33100000000000007</c:v>
                </c:pt>
                <c:pt idx="6">
                  <c:v>0.43400000000000005</c:v>
                </c:pt>
                <c:pt idx="7">
                  <c:v>0.33200000000000007</c:v>
                </c:pt>
                <c:pt idx="8">
                  <c:v>0.68300000000000005</c:v>
                </c:pt>
                <c:pt idx="9">
                  <c:v>0.3670000000000001</c:v>
                </c:pt>
                <c:pt idx="10">
                  <c:v>0.70000000000000007</c:v>
                </c:pt>
                <c:pt idx="11">
                  <c:v>0.32800000000000007</c:v>
                </c:pt>
                <c:pt idx="12">
                  <c:v>0.37000000000000005</c:v>
                </c:pt>
                <c:pt idx="13">
                  <c:v>0.38800000000000007</c:v>
                </c:pt>
                <c:pt idx="14">
                  <c:v>0.40800000000000003</c:v>
                </c:pt>
              </c:numCache>
            </c:numRef>
          </c:val>
        </c:ser>
        <c:shape val="box"/>
        <c:axId val="65140224"/>
        <c:axId val="65141760"/>
        <c:axId val="0"/>
      </c:bar3DChart>
      <c:catAx>
        <c:axId val="65140224"/>
        <c:scaling>
          <c:orientation val="minMax"/>
        </c:scaling>
        <c:axPos val="b"/>
        <c:majorTickMark val="none"/>
        <c:tickLblPos val="nextTo"/>
        <c:txPr>
          <a:bodyPr/>
          <a:lstStyle/>
          <a:p>
            <a:pPr>
              <a:defRPr sz="1400" b="1"/>
            </a:pPr>
            <a:endParaRPr lang="en-US"/>
          </a:p>
        </c:txPr>
        <c:crossAx val="65141760"/>
        <c:crosses val="autoZero"/>
        <c:auto val="1"/>
        <c:lblAlgn val="ctr"/>
        <c:lblOffset val="100"/>
      </c:catAx>
      <c:valAx>
        <c:axId val="65141760"/>
        <c:scaling>
          <c:orientation val="minMax"/>
        </c:scaling>
        <c:axPos val="l"/>
        <c:majorGridlines/>
        <c:numFmt formatCode="General" sourceLinked="1"/>
        <c:majorTickMark val="none"/>
        <c:tickLblPos val="nextTo"/>
        <c:crossAx val="65140224"/>
        <c:crosses val="autoZero"/>
        <c:crossBetween val="between"/>
      </c:valAx>
    </c:plotArea>
    <c:legend>
      <c:legendPos val="r"/>
      <c:layout/>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16"/>
  <c:chart>
    <c:title>
      <c:tx>
        <c:rich>
          <a:bodyPr/>
          <a:lstStyle/>
          <a:p>
            <a:pPr>
              <a:defRPr/>
            </a:pPr>
            <a:r>
              <a:rPr lang="en-US" sz="1400" dirty="0" smtClean="0"/>
              <a:t>Efficiency </a:t>
            </a:r>
            <a:r>
              <a:rPr lang="en-US" sz="1400" dirty="0"/>
              <a:t>Scores for Selected COMESA Countries</a:t>
            </a:r>
          </a:p>
        </c:rich>
      </c:tx>
      <c:layout/>
    </c:title>
    <c:plotArea>
      <c:layout/>
      <c:barChart>
        <c:barDir val="bar"/>
        <c:grouping val="clustered"/>
        <c:ser>
          <c:idx val="0"/>
          <c:order val="0"/>
          <c:dLbls>
            <c:txPr>
              <a:bodyPr/>
              <a:lstStyle/>
              <a:p>
                <a:pPr>
                  <a:defRPr sz="1200" b="1"/>
                </a:pPr>
                <a:endParaRPr lang="en-US"/>
              </a:p>
            </c:txPr>
            <c:showVal val="1"/>
          </c:dLbls>
          <c:cat>
            <c:strRef>
              <c:f>Sheet1!$A$4:$A$18</c:f>
              <c:strCache>
                <c:ptCount val="15"/>
                <c:pt idx="0">
                  <c:v>Burundi</c:v>
                </c:pt>
                <c:pt idx="1">
                  <c:v>Comoros</c:v>
                </c:pt>
                <c:pt idx="2">
                  <c:v>Congo, Dem</c:v>
                </c:pt>
                <c:pt idx="3">
                  <c:v>Egypt</c:v>
                </c:pt>
                <c:pt idx="4">
                  <c:v>Eswatini (Swaziland)</c:v>
                </c:pt>
                <c:pt idx="5">
                  <c:v>Ethiopia</c:v>
                </c:pt>
                <c:pt idx="6">
                  <c:v>Kenya</c:v>
                </c:pt>
                <c:pt idx="7">
                  <c:v>Malawi</c:v>
                </c:pt>
                <c:pt idx="8">
                  <c:v>Mauritius</c:v>
                </c:pt>
                <c:pt idx="9">
                  <c:v>Rwanda</c:v>
                </c:pt>
                <c:pt idx="10">
                  <c:v>Seychelles</c:v>
                </c:pt>
                <c:pt idx="11">
                  <c:v>Sudan</c:v>
                </c:pt>
                <c:pt idx="12">
                  <c:v>Uganda</c:v>
                </c:pt>
                <c:pt idx="13">
                  <c:v>Zambia</c:v>
                </c:pt>
                <c:pt idx="14">
                  <c:v>Zimbabwe</c:v>
                </c:pt>
              </c:strCache>
            </c:strRef>
          </c:cat>
          <c:val>
            <c:numRef>
              <c:f>Sheet1!$J$4:$J$18</c:f>
              <c:numCache>
                <c:formatCode>0%</c:formatCode>
                <c:ptCount val="15"/>
                <c:pt idx="0">
                  <c:v>1</c:v>
                </c:pt>
                <c:pt idx="1">
                  <c:v>0.56000000000000005</c:v>
                </c:pt>
                <c:pt idx="2">
                  <c:v>0.24000000000000021</c:v>
                </c:pt>
                <c:pt idx="3">
                  <c:v>0.26</c:v>
                </c:pt>
                <c:pt idx="4">
                  <c:v>1</c:v>
                </c:pt>
                <c:pt idx="5">
                  <c:v>0.2</c:v>
                </c:pt>
                <c:pt idx="6">
                  <c:v>0.21000000000000021</c:v>
                </c:pt>
                <c:pt idx="7">
                  <c:v>0.3400000000000003</c:v>
                </c:pt>
                <c:pt idx="8">
                  <c:v>0.23</c:v>
                </c:pt>
                <c:pt idx="9">
                  <c:v>0.14000000000000001</c:v>
                </c:pt>
                <c:pt idx="10">
                  <c:v>0.11000000000000004</c:v>
                </c:pt>
                <c:pt idx="11">
                  <c:v>0.38000000000000056</c:v>
                </c:pt>
                <c:pt idx="12">
                  <c:v>0.23</c:v>
                </c:pt>
                <c:pt idx="13">
                  <c:v>0.38000000000000056</c:v>
                </c:pt>
                <c:pt idx="14">
                  <c:v>0.47000000000000008</c:v>
                </c:pt>
              </c:numCache>
            </c:numRef>
          </c:val>
        </c:ser>
        <c:dLbls>
          <c:showVal val="1"/>
        </c:dLbls>
        <c:overlap val="-25"/>
        <c:axId val="117329280"/>
        <c:axId val="117355648"/>
      </c:barChart>
      <c:catAx>
        <c:axId val="117329280"/>
        <c:scaling>
          <c:orientation val="minMax"/>
        </c:scaling>
        <c:axPos val="l"/>
        <c:majorTickMark val="none"/>
        <c:tickLblPos val="nextTo"/>
        <c:txPr>
          <a:bodyPr/>
          <a:lstStyle/>
          <a:p>
            <a:pPr>
              <a:defRPr sz="1200" b="1"/>
            </a:pPr>
            <a:endParaRPr lang="en-US"/>
          </a:p>
        </c:txPr>
        <c:crossAx val="117355648"/>
        <c:crosses val="autoZero"/>
        <c:auto val="1"/>
        <c:lblAlgn val="ctr"/>
        <c:lblOffset val="100"/>
      </c:catAx>
      <c:valAx>
        <c:axId val="117355648"/>
        <c:scaling>
          <c:orientation val="minMax"/>
        </c:scaling>
        <c:delete val="1"/>
        <c:axPos val="b"/>
        <c:numFmt formatCode="0%" sourceLinked="1"/>
        <c:majorTickMark val="none"/>
        <c:tickLblPos val="nextTo"/>
        <c:crossAx val="117329280"/>
        <c:crosses val="autoZero"/>
        <c:crossBetween val="between"/>
      </c:valAx>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9A08F4-E559-4949-A4A9-D52BF8968A6E}" type="datetimeFigureOut">
              <a:rPr lang="en-US" smtClean="0"/>
              <a:pPr/>
              <a:t>12/5/2019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63B4B9-8065-4525-9F8A-6EDFA8B75D5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63B4B9-8065-4525-9F8A-6EDFA8B75D5A}"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44031" y="4619507"/>
            <a:ext cx="9716631" cy="2314693"/>
            <a:chOff x="-1182231" y="4572000"/>
            <a:chExt cx="10326231" cy="2314693"/>
          </a:xfrm>
        </p:grpSpPr>
        <p:pic>
          <p:nvPicPr>
            <p:cNvPr id="7" name="Picture 6" descr="images (1).jfif"/>
            <p:cNvPicPr>
              <a:picLocks noChangeAspect="1"/>
            </p:cNvPicPr>
            <p:nvPr/>
          </p:nvPicPr>
          <p:blipFill>
            <a:blip r:embed="rId2"/>
            <a:stretch>
              <a:fillRect/>
            </a:stretch>
          </p:blipFill>
          <p:spPr>
            <a:xfrm>
              <a:off x="5739848" y="4572000"/>
              <a:ext cx="3404152" cy="2286000"/>
            </a:xfrm>
            <a:prstGeom prst="rect">
              <a:avLst/>
            </a:prstGeom>
          </p:spPr>
        </p:pic>
        <p:pic>
          <p:nvPicPr>
            <p:cNvPr id="8" name="Picture 7" descr="images-22.jpg"/>
            <p:cNvPicPr>
              <a:picLocks noChangeAspect="1"/>
            </p:cNvPicPr>
            <p:nvPr/>
          </p:nvPicPr>
          <p:blipFill>
            <a:blip r:embed="rId3"/>
            <a:stretch>
              <a:fillRect/>
            </a:stretch>
          </p:blipFill>
          <p:spPr>
            <a:xfrm>
              <a:off x="-1182231" y="4572001"/>
              <a:ext cx="3620631" cy="2314692"/>
            </a:xfrm>
            <a:prstGeom prst="rect">
              <a:avLst/>
            </a:prstGeom>
          </p:spPr>
        </p:pic>
        <p:pic>
          <p:nvPicPr>
            <p:cNvPr id="9" name="Picture 8" descr="images-26.jpg"/>
            <p:cNvPicPr>
              <a:picLocks noChangeAspect="1"/>
            </p:cNvPicPr>
            <p:nvPr/>
          </p:nvPicPr>
          <p:blipFill>
            <a:blip r:embed="rId4"/>
            <a:stretch>
              <a:fillRect/>
            </a:stretch>
          </p:blipFill>
          <p:spPr>
            <a:xfrm>
              <a:off x="2438400" y="4572000"/>
              <a:ext cx="3352800" cy="2286000"/>
            </a:xfrm>
            <a:prstGeom prst="rect">
              <a:avLst/>
            </a:prstGeom>
          </p:spPr>
        </p:pic>
      </p:grpSp>
      <p:sp>
        <p:nvSpPr>
          <p:cNvPr id="11" name="Title 1"/>
          <p:cNvSpPr txBox="1">
            <a:spLocks/>
          </p:cNvSpPr>
          <p:nvPr/>
        </p:nvSpPr>
        <p:spPr>
          <a:xfrm>
            <a:off x="838200" y="990600"/>
            <a:ext cx="7696200" cy="2819400"/>
          </a:xfrm>
          <a:prstGeom prst="rect">
            <a:avLst/>
          </a:prstGeom>
        </p:spPr>
        <p:txBody>
          <a:bodyPr vert="horz" lIns="91440" tIns="45720" rIns="91440" bIns="45720" rtlCol="0" anchor="ctr">
            <a:noAutofit/>
          </a:bodyPr>
          <a:lstStyle/>
          <a:p>
            <a:pPr algn="ctr">
              <a:spcBef>
                <a:spcPct val="0"/>
              </a:spcBef>
              <a:defRPr/>
            </a:pPr>
            <a:r>
              <a:rPr lang="en-GB" sz="4000" b="1" dirty="0" smtClean="0"/>
              <a:t>Using DEA to Evaluate African Pathway to Achieve Inclusive Green Growth: COMESA Case Study</a:t>
            </a:r>
            <a:r>
              <a:rPr kumimoji="0" lang="en-US" sz="38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n-US" sz="38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endParaRPr kumimoji="0" lang="en-US" sz="3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sp>
        <p:nvSpPr>
          <p:cNvPr id="12" name="Subtitle 2"/>
          <p:cNvSpPr txBox="1">
            <a:spLocks/>
          </p:cNvSpPr>
          <p:nvPr/>
        </p:nvSpPr>
        <p:spPr>
          <a:xfrm>
            <a:off x="1066800" y="3276600"/>
            <a:ext cx="6858000" cy="1752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b="1" i="0" u="none" strike="noStrike" kern="1200" cap="none" spc="0" normalizeH="0" baseline="0" noProof="0" dirty="0" smtClean="0">
                <a:ln>
                  <a:noFill/>
                </a:ln>
                <a:solidFill>
                  <a:schemeClr val="bg1">
                    <a:lumMod val="50000"/>
                  </a:schemeClr>
                </a:solidFill>
                <a:effectLst/>
                <a:uLnTx/>
                <a:uFillTx/>
                <a:latin typeface="+mn-lt"/>
                <a:ea typeface="+mn-ea"/>
                <a:cs typeface="+mn-cs"/>
              </a:rPr>
              <a:t>Dr.</a:t>
            </a:r>
            <a:r>
              <a:rPr kumimoji="0" lang="en-US" sz="2200" b="1" i="0" u="none" strike="noStrike" kern="1200" cap="none" spc="0" normalizeH="0" noProof="0" dirty="0" smtClean="0">
                <a:ln>
                  <a:noFill/>
                </a:ln>
                <a:solidFill>
                  <a:schemeClr val="bg1">
                    <a:lumMod val="50000"/>
                  </a:schemeClr>
                </a:solidFill>
                <a:effectLst/>
                <a:uLnTx/>
                <a:uFillTx/>
                <a:latin typeface="+mn-lt"/>
                <a:ea typeface="+mn-ea"/>
                <a:cs typeface="+mn-cs"/>
              </a:rPr>
              <a:t> Samar H. </a:t>
            </a:r>
            <a:r>
              <a:rPr kumimoji="0" lang="en-US" sz="2200" b="1" i="0" u="none" strike="noStrike" kern="1200" cap="none" spc="0" normalizeH="0" noProof="0" dirty="0" err="1" smtClean="0">
                <a:ln>
                  <a:noFill/>
                </a:ln>
                <a:solidFill>
                  <a:schemeClr val="bg1">
                    <a:lumMod val="50000"/>
                  </a:schemeClr>
                </a:solidFill>
                <a:effectLst/>
                <a:uLnTx/>
                <a:uFillTx/>
                <a:latin typeface="+mn-lt"/>
                <a:ea typeface="+mn-ea"/>
                <a:cs typeface="+mn-cs"/>
              </a:rPr>
              <a:t>Albagoury</a:t>
            </a:r>
            <a:endParaRPr kumimoji="0" lang="en-US" sz="2200" b="1" i="0" u="none" strike="noStrike" kern="1200" cap="none" spc="0" normalizeH="0" noProof="0" dirty="0" smtClean="0">
              <a:ln>
                <a:noFill/>
              </a:ln>
              <a:solidFill>
                <a:schemeClr val="bg1">
                  <a:lumMod val="50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b="1" i="0" u="none" strike="noStrike" kern="1200" cap="none" spc="0" normalizeH="0" noProof="0" dirty="0" smtClean="0">
                <a:ln>
                  <a:noFill/>
                </a:ln>
                <a:solidFill>
                  <a:schemeClr val="bg1">
                    <a:lumMod val="50000"/>
                  </a:schemeClr>
                </a:solidFill>
                <a:effectLst/>
                <a:uLnTx/>
                <a:uFillTx/>
                <a:latin typeface="+mn-lt"/>
                <a:ea typeface="+mn-ea"/>
                <a:cs typeface="+mn-cs"/>
              </a:rPr>
              <a:t>Faculty of African Post Graduate Studies, Cairo University</a:t>
            </a:r>
            <a:endParaRPr kumimoji="0" lang="en-US" sz="2200" b="1"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0" y="-30162"/>
            <a:ext cx="9144000" cy="792162"/>
          </a:xfrm>
          <a:solidFill>
            <a:schemeClr val="accent3">
              <a:lumMod val="75000"/>
            </a:schemeClr>
          </a:solidFill>
        </p:spPr>
        <p:style>
          <a:lnRef idx="3">
            <a:schemeClr val="lt1"/>
          </a:lnRef>
          <a:fillRef idx="1">
            <a:schemeClr val="accent6"/>
          </a:fillRef>
          <a:effectRef idx="1">
            <a:schemeClr val="accent6"/>
          </a:effectRef>
          <a:fontRef idx="minor">
            <a:schemeClr val="lt1"/>
          </a:fontRef>
        </p:style>
        <p:txBody>
          <a:bodyPr>
            <a:normAutofit/>
          </a:bodyPr>
          <a:lstStyle/>
          <a:p>
            <a:pPr algn="l" rtl="1"/>
            <a:r>
              <a:rPr lang="en-GB" sz="2800" b="1" dirty="0" smtClean="0">
                <a:latin typeface="Sakkal Majalla" pitchFamily="2" charset="-78"/>
                <a:cs typeface="Sakkal Majalla" pitchFamily="2" charset="-78"/>
              </a:rPr>
              <a:t>Inclusive Growth In COMESA Countries:</a:t>
            </a:r>
            <a:endParaRPr lang="en-US" sz="2800" b="1" dirty="0">
              <a:latin typeface="Sakkal Majalla" pitchFamily="2" charset="-78"/>
              <a:cs typeface="Sakkal Majalla" pitchFamily="2" charset="-78"/>
            </a:endParaRPr>
          </a:p>
        </p:txBody>
      </p:sp>
      <p:sp>
        <p:nvSpPr>
          <p:cNvPr id="4" name="Content Placeholder 2"/>
          <p:cNvSpPr>
            <a:spLocks noGrp="1"/>
          </p:cNvSpPr>
          <p:nvPr>
            <p:ph idx="1"/>
          </p:nvPr>
        </p:nvSpPr>
        <p:spPr>
          <a:xfrm>
            <a:off x="304800" y="1189037"/>
            <a:ext cx="8382000" cy="5668963"/>
          </a:xfrm>
        </p:spPr>
        <p:txBody>
          <a:bodyPr>
            <a:noAutofit/>
          </a:bodyPr>
          <a:lstStyle/>
          <a:p>
            <a:pPr marL="55563" lvl="0" indent="-1588" algn="just">
              <a:buNone/>
            </a:pPr>
            <a:r>
              <a:rPr lang="en-GB" sz="2800" dirty="0" smtClean="0">
                <a:latin typeface="Calibri" pitchFamily="34" charset="0"/>
                <a:ea typeface="Times New Roman" pitchFamily="18" charset="0"/>
                <a:cs typeface="Arial" pitchFamily="34" charset="0"/>
              </a:rPr>
              <a:t>Poverty is still a severe problem in the majority of COMESA countries, where poverty rate exceeded 50% in 7 countries in this sample and even higher than 70% in two countries: Madagascar and Zimbabwe. On the other hand only three countries have a poverty rate below 25%: Egypt, Uganda and Mauritius.</a:t>
            </a:r>
            <a:endParaRPr lang="en-GB" sz="3600" dirty="0" smtClean="0">
              <a:latin typeface="Arial" pitchFamily="34" charset="0"/>
              <a:cs typeface="Arial" pitchFamily="34" charset="0"/>
            </a:endParaRPr>
          </a:p>
          <a:p>
            <a:pPr marL="55563" indent="-1588" algn="just">
              <a:buNone/>
            </a:pPr>
            <a:endParaRPr lang="en-US" sz="2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0" y="-30162"/>
            <a:ext cx="9144000" cy="792162"/>
          </a:xfrm>
          <a:solidFill>
            <a:schemeClr val="accent3">
              <a:lumMod val="75000"/>
            </a:schemeClr>
          </a:solidFill>
        </p:spPr>
        <p:style>
          <a:lnRef idx="3">
            <a:schemeClr val="lt1"/>
          </a:lnRef>
          <a:fillRef idx="1">
            <a:schemeClr val="accent6"/>
          </a:fillRef>
          <a:effectRef idx="1">
            <a:schemeClr val="accent6"/>
          </a:effectRef>
          <a:fontRef idx="minor">
            <a:schemeClr val="lt1"/>
          </a:fontRef>
        </p:style>
        <p:txBody>
          <a:bodyPr>
            <a:normAutofit/>
          </a:bodyPr>
          <a:lstStyle/>
          <a:p>
            <a:pPr algn="l" rtl="1"/>
            <a:r>
              <a:rPr lang="en-GB" sz="2800" b="1" dirty="0" smtClean="0">
                <a:latin typeface="Sakkal Majalla" pitchFamily="2" charset="-78"/>
                <a:cs typeface="Sakkal Majalla" pitchFamily="2" charset="-78"/>
              </a:rPr>
              <a:t>Inclusive Growth In COMESA Countries:</a:t>
            </a:r>
            <a:endParaRPr lang="en-US" sz="2800" b="1" dirty="0">
              <a:latin typeface="Sakkal Majalla" pitchFamily="2" charset="-78"/>
              <a:cs typeface="Sakkal Majalla" pitchFamily="2" charset="-78"/>
            </a:endParaRPr>
          </a:p>
        </p:txBody>
      </p:sp>
      <p:graphicFrame>
        <p:nvGraphicFramePr>
          <p:cNvPr id="3" name="Chart 2"/>
          <p:cNvGraphicFramePr/>
          <p:nvPr/>
        </p:nvGraphicFramePr>
        <p:xfrm>
          <a:off x="304800" y="990600"/>
          <a:ext cx="8610600" cy="5562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0" y="-30162"/>
            <a:ext cx="9144000" cy="792162"/>
          </a:xfrm>
          <a:solidFill>
            <a:schemeClr val="accent3">
              <a:lumMod val="75000"/>
            </a:schemeClr>
          </a:solidFill>
        </p:spPr>
        <p:style>
          <a:lnRef idx="3">
            <a:schemeClr val="lt1"/>
          </a:lnRef>
          <a:fillRef idx="1">
            <a:schemeClr val="accent6"/>
          </a:fillRef>
          <a:effectRef idx="1">
            <a:schemeClr val="accent6"/>
          </a:effectRef>
          <a:fontRef idx="minor">
            <a:schemeClr val="lt1"/>
          </a:fontRef>
        </p:style>
        <p:txBody>
          <a:bodyPr>
            <a:normAutofit/>
          </a:bodyPr>
          <a:lstStyle/>
          <a:p>
            <a:pPr algn="l" rtl="1"/>
            <a:r>
              <a:rPr lang="en-GB" sz="2800" b="1" dirty="0" smtClean="0">
                <a:latin typeface="Sakkal Majalla" pitchFamily="2" charset="-78"/>
                <a:cs typeface="Sakkal Majalla" pitchFamily="2" charset="-78"/>
              </a:rPr>
              <a:t>Inclusive Growth In COMESA Countries:</a:t>
            </a:r>
            <a:endParaRPr lang="en-US" sz="2800" b="1" dirty="0">
              <a:latin typeface="Sakkal Majalla" pitchFamily="2" charset="-78"/>
              <a:cs typeface="Sakkal Majalla" pitchFamily="2" charset="-78"/>
            </a:endParaRPr>
          </a:p>
        </p:txBody>
      </p:sp>
      <p:sp>
        <p:nvSpPr>
          <p:cNvPr id="4" name="Content Placeholder 2"/>
          <p:cNvSpPr>
            <a:spLocks noGrp="1"/>
          </p:cNvSpPr>
          <p:nvPr>
            <p:ph idx="1"/>
          </p:nvPr>
        </p:nvSpPr>
        <p:spPr>
          <a:xfrm>
            <a:off x="304800" y="1189037"/>
            <a:ext cx="8382000" cy="5668963"/>
          </a:xfrm>
        </p:spPr>
        <p:txBody>
          <a:bodyPr>
            <a:noAutofit/>
          </a:bodyPr>
          <a:lstStyle/>
          <a:p>
            <a:pPr marL="55563" lvl="0" indent="-1588" algn="just">
              <a:buNone/>
            </a:pPr>
            <a:r>
              <a:rPr lang="en-GB" sz="2800" dirty="0" smtClean="0"/>
              <a:t>In General this region has a moderate human development level as measured by human developed index. The lowest country is Burundi 0.417, while the highest is Seychelles 0.797. But the image changes when moving to Inequality Adjusted HDI, almost all COMESA countries loses a significance part of its HDI level reflecting the existence of inequality problem in all dimensions of HDI. Except Mauritius, all COMESA countries included in this analysis have IHDI below 0.450.</a:t>
            </a:r>
            <a:endParaRPr lang="en-US" sz="2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92162"/>
          </a:xfrm>
          <a:solidFill>
            <a:schemeClr val="accent3">
              <a:lumMod val="75000"/>
            </a:schemeClr>
          </a:solidFill>
        </p:spPr>
        <p:style>
          <a:lnRef idx="3">
            <a:schemeClr val="lt1"/>
          </a:lnRef>
          <a:fillRef idx="1">
            <a:schemeClr val="accent6"/>
          </a:fillRef>
          <a:effectRef idx="1">
            <a:schemeClr val="accent6"/>
          </a:effectRef>
          <a:fontRef idx="minor">
            <a:schemeClr val="lt1"/>
          </a:fontRef>
        </p:style>
        <p:txBody>
          <a:bodyPr>
            <a:normAutofit/>
          </a:bodyPr>
          <a:lstStyle/>
          <a:p>
            <a:pPr algn="l"/>
            <a:r>
              <a:rPr lang="en-GB" sz="2800" b="1" dirty="0" smtClean="0">
                <a:latin typeface="Sakkal Majalla" pitchFamily="2" charset="-78"/>
                <a:cs typeface="Sakkal Majalla" pitchFamily="2" charset="-78"/>
              </a:rPr>
              <a:t>DEA Analysis:</a:t>
            </a:r>
            <a:endParaRPr lang="en-US" sz="2800" b="1" dirty="0">
              <a:latin typeface="Sakkal Majalla" pitchFamily="2" charset="-78"/>
              <a:cs typeface="Sakkal Majalla" pitchFamily="2" charset="-78"/>
            </a:endParaRPr>
          </a:p>
        </p:txBody>
      </p:sp>
      <p:graphicFrame>
        <p:nvGraphicFramePr>
          <p:cNvPr id="4" name="Chart 3"/>
          <p:cNvGraphicFramePr/>
          <p:nvPr/>
        </p:nvGraphicFramePr>
        <p:xfrm>
          <a:off x="457200" y="990600"/>
          <a:ext cx="8382000" cy="5638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92162"/>
          </a:xfrm>
          <a:solidFill>
            <a:schemeClr val="accent3">
              <a:lumMod val="75000"/>
            </a:schemeClr>
          </a:solidFill>
        </p:spPr>
        <p:style>
          <a:lnRef idx="3">
            <a:schemeClr val="lt1"/>
          </a:lnRef>
          <a:fillRef idx="1">
            <a:schemeClr val="accent6"/>
          </a:fillRef>
          <a:effectRef idx="1">
            <a:schemeClr val="accent6"/>
          </a:effectRef>
          <a:fontRef idx="minor">
            <a:schemeClr val="lt1"/>
          </a:fontRef>
        </p:style>
        <p:txBody>
          <a:bodyPr>
            <a:normAutofit/>
          </a:bodyPr>
          <a:lstStyle/>
          <a:p>
            <a:pPr algn="l"/>
            <a:r>
              <a:rPr lang="en-GB" sz="2800" b="1" dirty="0" smtClean="0">
                <a:latin typeface="Sakkal Majalla" pitchFamily="2" charset="-78"/>
                <a:cs typeface="Sakkal Majalla" pitchFamily="2" charset="-78"/>
              </a:rPr>
              <a:t>DEA Analysis:</a:t>
            </a:r>
            <a:endParaRPr lang="en-US" sz="2800" b="1" dirty="0">
              <a:latin typeface="Sakkal Majalla" pitchFamily="2" charset="-78"/>
              <a:cs typeface="Sakkal Majalla" pitchFamily="2" charset="-78"/>
            </a:endParaRPr>
          </a:p>
        </p:txBody>
      </p:sp>
      <p:sp>
        <p:nvSpPr>
          <p:cNvPr id="5" name="Content Placeholder 2"/>
          <p:cNvSpPr>
            <a:spLocks noGrp="1"/>
          </p:cNvSpPr>
          <p:nvPr>
            <p:ph idx="1"/>
          </p:nvPr>
        </p:nvSpPr>
        <p:spPr>
          <a:xfrm>
            <a:off x="457200" y="1066800"/>
            <a:ext cx="8229600" cy="5181600"/>
          </a:xfrm>
        </p:spPr>
        <p:txBody>
          <a:bodyPr>
            <a:noAutofit/>
          </a:bodyPr>
          <a:lstStyle/>
          <a:p>
            <a:pPr lvl="0" algn="just"/>
            <a:r>
              <a:rPr lang="en-GB" sz="3000" dirty="0" smtClean="0"/>
              <a:t>only two countries achieve a 100% efficiency score, </a:t>
            </a:r>
            <a:r>
              <a:rPr lang="en-GB" sz="3000" dirty="0" err="1" smtClean="0"/>
              <a:t>Eswatini</a:t>
            </a:r>
            <a:r>
              <a:rPr lang="en-GB" sz="3000" dirty="0" smtClean="0"/>
              <a:t> and Burundi. While other COMESA countries included in this analysis actually achieve a low efficiency score which is even below 50% (except Comoros 56%).  </a:t>
            </a:r>
            <a:endParaRPr lang="en-US" sz="3000" dirty="0" smtClean="0"/>
          </a:p>
          <a:p>
            <a:pPr lvl="0" algn="just"/>
            <a:r>
              <a:rPr lang="en-GB" sz="3000" dirty="0" smtClean="0"/>
              <a:t>This result implies that even many COMESA countries achieving relatively good growth rates. This growth rate couldn’t considered as inclusive growth rate, since it doesn’t translated into adequate poverty reduction, more employment or even enhanced inequality levels. </a:t>
            </a:r>
            <a:endParaRPr lang="en-US" sz="3000" dirty="0" smtClean="0"/>
          </a:p>
          <a:p>
            <a:pPr marL="0" indent="341313" algn="just">
              <a:buNone/>
            </a:pPr>
            <a:endParaRPr lang="en-US" sz="3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181600"/>
          </a:xfrm>
        </p:spPr>
        <p:txBody>
          <a:bodyPr>
            <a:noAutofit/>
          </a:bodyPr>
          <a:lstStyle/>
          <a:p>
            <a:pPr marL="0" indent="341313" algn="just">
              <a:buNone/>
            </a:pPr>
            <a:r>
              <a:rPr lang="en-GB" sz="3300" dirty="0" smtClean="0"/>
              <a:t>The paper concludes that COMESA Countries in general fail to transform its relatively high economic growth neither into poverty reduction nor into income distribution enhancement and so achieve Inclusive Growth. And that the main factors explain this failure is Economic Structure of </a:t>
            </a:r>
            <a:r>
              <a:rPr lang="en-GB" sz="3300" smtClean="0"/>
              <a:t>those </a:t>
            </a:r>
            <a:r>
              <a:rPr lang="en-GB" sz="3300" smtClean="0"/>
              <a:t>countries and </a:t>
            </a:r>
            <a:r>
              <a:rPr lang="en-GB" sz="3300" dirty="0" smtClean="0"/>
              <a:t>weak internal economic performance. </a:t>
            </a:r>
            <a:endParaRPr lang="en-US" sz="3300" dirty="0"/>
          </a:p>
        </p:txBody>
      </p:sp>
      <p:sp>
        <p:nvSpPr>
          <p:cNvPr id="4" name="Title 1"/>
          <p:cNvSpPr txBox="1">
            <a:spLocks/>
          </p:cNvSpPr>
          <p:nvPr/>
        </p:nvSpPr>
        <p:spPr>
          <a:xfrm>
            <a:off x="0" y="0"/>
            <a:ext cx="9144000" cy="792162"/>
          </a:xfrm>
          <a:prstGeom prst="rect">
            <a:avLst/>
          </a:prstGeom>
          <a:solidFill>
            <a:schemeClr val="accent3">
              <a:lumMod val="75000"/>
            </a:schemeClr>
          </a:solidFill>
        </p:spPr>
        <p:style>
          <a:lnRef idx="3">
            <a:schemeClr val="lt1"/>
          </a:lnRef>
          <a:fillRef idx="1">
            <a:schemeClr val="accent6"/>
          </a:fillRef>
          <a:effectRef idx="1">
            <a:schemeClr val="accent6"/>
          </a:effectRef>
          <a:fontRef idx="minor">
            <a:schemeClr val="lt1"/>
          </a:fontRef>
        </p:style>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z="3600" b="1" dirty="0" smtClean="0">
                <a:latin typeface="Sakkal Majalla" pitchFamily="2" charset="-78"/>
                <a:cs typeface="Sakkal Majalla" pitchFamily="2" charset="-78"/>
              </a:rPr>
              <a:t> Conclusion</a:t>
            </a:r>
            <a:r>
              <a:rPr kumimoji="0" lang="en-GB" sz="3600" b="1" i="0" u="none" strike="noStrike" kern="1200" cap="none" spc="0" normalizeH="0" baseline="0" noProof="0" dirty="0" smtClean="0">
                <a:ln>
                  <a:noFill/>
                </a:ln>
                <a:solidFill>
                  <a:schemeClr val="lt1"/>
                </a:solidFill>
                <a:effectLst/>
                <a:uLnTx/>
                <a:uFillTx/>
                <a:latin typeface="Sakkal Majalla" pitchFamily="2" charset="-78"/>
                <a:ea typeface="+mn-ea"/>
                <a:cs typeface="Sakkal Majalla" pitchFamily="2" charset="-78"/>
              </a:rPr>
              <a:t>:</a:t>
            </a:r>
            <a:endParaRPr kumimoji="0" lang="en-US" sz="3600" b="1" i="0" u="none" strike="noStrike" kern="1200" cap="none" spc="0" normalizeH="0" baseline="0" noProof="0" dirty="0">
              <a:ln>
                <a:noFill/>
              </a:ln>
              <a:solidFill>
                <a:schemeClr val="lt1"/>
              </a:solidFill>
              <a:effectLst/>
              <a:uLnTx/>
              <a:uFillTx/>
              <a:latin typeface="Sakkal Majalla" pitchFamily="2" charset="-78"/>
              <a:ea typeface="+mn-ea"/>
              <a:cs typeface="Sakkal Majalla"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a:xfrm>
            <a:off x="304800" y="609600"/>
            <a:ext cx="5867400" cy="5943600"/>
          </a:xfrm>
          <a:prstGeom prst="rect">
            <a:avLst/>
          </a:prstGeom>
        </p:spPr>
        <p:txBody>
          <a:bodyPr vert="horz" lIns="91440" tIns="45720" rIns="91440" bIns="45720" rtlCol="0">
            <a:noAutofit/>
          </a:bodyPr>
          <a:lstStyle/>
          <a:p>
            <a:pPr algn="just"/>
            <a:r>
              <a:rPr lang="en-GB" sz="2400" dirty="0" smtClean="0"/>
              <a:t>Africa is a clear example of the nexus between economic growth and poverty reduction, during the last decades many African countries manage to achieve relatively high growth rates hit two digits in some. But poverty still widely spread in those countries. There is 24 out of the 30 poorest countries in the world are African countries.  And about 50% of African people still live under the poverty line.</a:t>
            </a:r>
            <a:endParaRPr lang="en-US" sz="2400" dirty="0" smtClean="0"/>
          </a:p>
          <a:p>
            <a:pPr algn="just"/>
            <a:r>
              <a:rPr lang="en-GB" sz="2400" dirty="0" smtClean="0"/>
              <a:t>This paper aims to test the effectiveness of economic growth achieved in COMESA countries in reducing poverty and achieving inclusive Growth, using Data Envelopment Analysis.</a:t>
            </a:r>
            <a:endParaRPr lang="en-US" sz="2400" dirty="0" smtClean="0"/>
          </a:p>
          <a:p>
            <a:pPr marR="0" lvl="0" indent="-342900" algn="just" defTabSz="914400" rtl="1" eaLnBrk="1" fontAlgn="auto" latinLnBrk="0" hangingPunct="1">
              <a:spcAft>
                <a:spcPts val="0"/>
              </a:spcAft>
              <a:buClrTx/>
              <a:buSzTx/>
              <a:buFont typeface="Arial" pitchFamily="34" charset="0"/>
              <a:buNone/>
              <a:tabLst/>
              <a:defRPr/>
            </a:pPr>
            <a:endParaRPr kumimoji="0" lang="en-US" sz="2400" b="0" i="0" u="none" strike="noStrike" kern="1200" cap="none" spc="0" normalizeH="0" baseline="0" noProof="0" dirty="0">
              <a:ln>
                <a:noFill/>
              </a:ln>
              <a:solidFill>
                <a:schemeClr val="tx1"/>
              </a:solidFill>
              <a:effectLst/>
              <a:uLnTx/>
              <a:uFillTx/>
              <a:latin typeface="Sakkal Majalla" pitchFamily="2" charset="-78"/>
              <a:ea typeface="+mn-ea"/>
              <a:cs typeface="Sakkal Majalla" pitchFamily="2" charset="-78"/>
            </a:endParaRPr>
          </a:p>
        </p:txBody>
      </p:sp>
      <p:sp>
        <p:nvSpPr>
          <p:cNvPr id="10" name="Content Placeholder 9"/>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srcRect/>
          <a:stretch>
            <a:fillRect/>
          </a:stretch>
        </p:blipFill>
        <p:spPr bwMode="auto">
          <a:xfrm>
            <a:off x="6324601" y="0"/>
            <a:ext cx="28194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50837"/>
            <a:ext cx="8458200" cy="4525963"/>
          </a:xfrm>
        </p:spPr>
        <p:txBody>
          <a:bodyPr/>
          <a:lstStyle/>
          <a:p>
            <a:pPr algn="just">
              <a:buNone/>
            </a:pPr>
            <a:r>
              <a:rPr lang="en-GB" b="1" dirty="0" smtClean="0">
                <a:solidFill>
                  <a:schemeClr val="tx1">
                    <a:lumMod val="65000"/>
                    <a:lumOff val="35000"/>
                  </a:schemeClr>
                </a:solidFill>
                <a:latin typeface="Calibri" pitchFamily="34" charset="0"/>
                <a:cs typeface="Calibri" pitchFamily="34" charset="0"/>
              </a:rPr>
              <a:t>Contents:</a:t>
            </a:r>
            <a:endParaRPr lang="en-US" b="1" dirty="0" smtClean="0">
              <a:solidFill>
                <a:schemeClr val="tx1">
                  <a:lumMod val="65000"/>
                  <a:lumOff val="35000"/>
                </a:schemeClr>
              </a:solidFill>
              <a:latin typeface="Calibri" pitchFamily="34" charset="0"/>
              <a:cs typeface="Calibri" pitchFamily="34" charset="0"/>
            </a:endParaRPr>
          </a:p>
          <a:p>
            <a:pPr algn="just"/>
            <a:r>
              <a:rPr lang="en-GB" dirty="0" smtClean="0">
                <a:solidFill>
                  <a:schemeClr val="tx1">
                    <a:lumMod val="65000"/>
                    <a:lumOff val="35000"/>
                  </a:schemeClr>
                </a:solidFill>
                <a:latin typeface="Calibri" pitchFamily="34" charset="0"/>
                <a:cs typeface="Calibri" pitchFamily="34" charset="0"/>
              </a:rPr>
              <a:t>Inclusive Growth: An Overview.</a:t>
            </a:r>
          </a:p>
          <a:p>
            <a:pPr algn="just"/>
            <a:r>
              <a:rPr lang="en-GB" dirty="0" smtClean="0">
                <a:solidFill>
                  <a:schemeClr val="tx1">
                    <a:lumMod val="65000"/>
                    <a:lumOff val="35000"/>
                  </a:schemeClr>
                </a:solidFill>
                <a:latin typeface="Calibri" pitchFamily="34" charset="0"/>
                <a:cs typeface="Calibri" pitchFamily="34" charset="0"/>
              </a:rPr>
              <a:t>Inclusive Growth Indicators in COMESA countries.</a:t>
            </a:r>
          </a:p>
          <a:p>
            <a:pPr algn="just"/>
            <a:r>
              <a:rPr lang="en-GB" dirty="0" smtClean="0">
                <a:solidFill>
                  <a:schemeClr val="tx1">
                    <a:lumMod val="65000"/>
                    <a:lumOff val="35000"/>
                  </a:schemeClr>
                </a:solidFill>
                <a:latin typeface="Calibri" pitchFamily="34" charset="0"/>
                <a:cs typeface="Calibri" pitchFamily="34" charset="0"/>
              </a:rPr>
              <a:t>Using DEA to evaluate COMESA achievement in inclusive growth.</a:t>
            </a:r>
          </a:p>
          <a:p>
            <a:pPr algn="just"/>
            <a:r>
              <a:rPr lang="en-GB" dirty="0" smtClean="0">
                <a:solidFill>
                  <a:schemeClr val="tx1">
                    <a:lumMod val="65000"/>
                    <a:lumOff val="35000"/>
                  </a:schemeClr>
                </a:solidFill>
                <a:latin typeface="Calibri" pitchFamily="34" charset="0"/>
                <a:cs typeface="Calibri" pitchFamily="34" charset="0"/>
              </a:rPr>
              <a:t>Determinants of Inclusive Growth.</a:t>
            </a:r>
            <a:endParaRPr lang="en-US" dirty="0">
              <a:solidFill>
                <a:schemeClr val="tx1">
                  <a:lumMod val="65000"/>
                  <a:lumOff val="35000"/>
                </a:schemeClr>
              </a:solidFill>
              <a:latin typeface="Calibri" pitchFamily="34" charset="0"/>
              <a:cs typeface="Calibri" pitchFamily="34" charset="0"/>
            </a:endParaRPr>
          </a:p>
        </p:txBody>
      </p:sp>
      <p:grpSp>
        <p:nvGrpSpPr>
          <p:cNvPr id="4" name="Group 3"/>
          <p:cNvGrpSpPr/>
          <p:nvPr/>
        </p:nvGrpSpPr>
        <p:grpSpPr>
          <a:xfrm>
            <a:off x="-496431" y="4619507"/>
            <a:ext cx="9716631" cy="2314693"/>
            <a:chOff x="-1182231" y="4572000"/>
            <a:chExt cx="10326231" cy="2314693"/>
          </a:xfrm>
        </p:grpSpPr>
        <p:pic>
          <p:nvPicPr>
            <p:cNvPr id="5" name="Picture 4" descr="images (1).jfif"/>
            <p:cNvPicPr>
              <a:picLocks noChangeAspect="1"/>
            </p:cNvPicPr>
            <p:nvPr/>
          </p:nvPicPr>
          <p:blipFill>
            <a:blip r:embed="rId2"/>
            <a:stretch>
              <a:fillRect/>
            </a:stretch>
          </p:blipFill>
          <p:spPr>
            <a:xfrm>
              <a:off x="5739848" y="4572000"/>
              <a:ext cx="3404152" cy="2286000"/>
            </a:xfrm>
            <a:prstGeom prst="rect">
              <a:avLst/>
            </a:prstGeom>
          </p:spPr>
        </p:pic>
        <p:pic>
          <p:nvPicPr>
            <p:cNvPr id="6" name="Picture 5" descr="images-22.jpg"/>
            <p:cNvPicPr>
              <a:picLocks noChangeAspect="1"/>
            </p:cNvPicPr>
            <p:nvPr/>
          </p:nvPicPr>
          <p:blipFill>
            <a:blip r:embed="rId3"/>
            <a:stretch>
              <a:fillRect/>
            </a:stretch>
          </p:blipFill>
          <p:spPr>
            <a:xfrm>
              <a:off x="-1182231" y="4572001"/>
              <a:ext cx="3620631" cy="2314692"/>
            </a:xfrm>
            <a:prstGeom prst="rect">
              <a:avLst/>
            </a:prstGeom>
          </p:spPr>
        </p:pic>
        <p:pic>
          <p:nvPicPr>
            <p:cNvPr id="7" name="Picture 6" descr="images-26.jpg"/>
            <p:cNvPicPr>
              <a:picLocks noChangeAspect="1"/>
            </p:cNvPicPr>
            <p:nvPr/>
          </p:nvPicPr>
          <p:blipFill>
            <a:blip r:embed="rId4"/>
            <a:stretch>
              <a:fillRect/>
            </a:stretch>
          </p:blipFill>
          <p:spPr>
            <a:xfrm>
              <a:off x="2438400" y="4572000"/>
              <a:ext cx="3352800" cy="2286000"/>
            </a:xfrm>
            <a:prstGeom prst="rect">
              <a:avLst/>
            </a:prstGeom>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a:xfrm>
            <a:off x="0" y="-30162"/>
            <a:ext cx="9144000" cy="792162"/>
          </a:xfrm>
          <a:solidFill>
            <a:schemeClr val="accent3">
              <a:lumMod val="75000"/>
            </a:schemeClr>
          </a:solidFill>
        </p:spPr>
        <p:style>
          <a:lnRef idx="3">
            <a:schemeClr val="lt1"/>
          </a:lnRef>
          <a:fillRef idx="1">
            <a:schemeClr val="accent6"/>
          </a:fillRef>
          <a:effectRef idx="1">
            <a:schemeClr val="accent6"/>
          </a:effectRef>
          <a:fontRef idx="minor">
            <a:schemeClr val="lt1"/>
          </a:fontRef>
        </p:style>
        <p:txBody>
          <a:bodyPr>
            <a:normAutofit/>
          </a:bodyPr>
          <a:lstStyle/>
          <a:p>
            <a:pPr algn="l" rtl="1"/>
            <a:r>
              <a:rPr lang="en-GB" sz="2800" b="1" dirty="0" smtClean="0">
                <a:latin typeface="Sakkal Majalla" pitchFamily="2" charset="-78"/>
                <a:cs typeface="Sakkal Majalla" pitchFamily="2" charset="-78"/>
              </a:rPr>
              <a:t>Inclusive Growth In COMESA Countries:</a:t>
            </a:r>
            <a:endParaRPr lang="en-US" sz="2800" b="1" dirty="0">
              <a:latin typeface="Sakkal Majalla" pitchFamily="2" charset="-78"/>
              <a:cs typeface="Sakkal Majalla" pitchFamily="2" charset="-78"/>
            </a:endParaRPr>
          </a:p>
        </p:txBody>
      </p:sp>
      <p:graphicFrame>
        <p:nvGraphicFramePr>
          <p:cNvPr id="10" name="Table 9"/>
          <p:cNvGraphicFramePr>
            <a:graphicFrameLocks noGrp="1"/>
          </p:cNvGraphicFramePr>
          <p:nvPr/>
        </p:nvGraphicFramePr>
        <p:xfrm>
          <a:off x="533398" y="1219202"/>
          <a:ext cx="8305804" cy="5181599"/>
        </p:xfrm>
        <a:graphic>
          <a:graphicData uri="http://schemas.openxmlformats.org/drawingml/2006/table">
            <a:tbl>
              <a:tblPr/>
              <a:tblGrid>
                <a:gridCol w="1389520"/>
                <a:gridCol w="1187357"/>
                <a:gridCol w="1187357"/>
                <a:gridCol w="883968"/>
                <a:gridCol w="1676400"/>
                <a:gridCol w="1001703"/>
                <a:gridCol w="979499"/>
              </a:tblGrid>
              <a:tr h="630194">
                <a:tc>
                  <a:txBody>
                    <a:bodyPr/>
                    <a:lstStyle/>
                    <a:p>
                      <a:pPr algn="ctr" fontAlgn="ctr"/>
                      <a:r>
                        <a:rPr lang="en-US" sz="1800" b="1" i="0" u="none" strike="noStrike" dirty="0">
                          <a:solidFill>
                            <a:srgbClr val="FFFFFF"/>
                          </a:solidFill>
                          <a:latin typeface="Calibri"/>
                        </a:rPr>
                        <a:t>Country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595959"/>
                    </a:solidFill>
                  </a:tcPr>
                </a:tc>
                <a:tc>
                  <a:txBody>
                    <a:bodyPr/>
                    <a:lstStyle/>
                    <a:p>
                      <a:pPr algn="ctr" fontAlgn="ctr"/>
                      <a:r>
                        <a:rPr lang="en-US" sz="1800" b="1" i="0" u="none" strike="noStrike" dirty="0">
                          <a:solidFill>
                            <a:srgbClr val="FFFFFF"/>
                          </a:solidFill>
                          <a:latin typeface="Calibri"/>
                        </a:rPr>
                        <a:t>GDP </a:t>
                      </a:r>
                    </a:p>
                    <a:p>
                      <a:pPr algn="ctr" fontAlgn="ctr"/>
                      <a:r>
                        <a:rPr lang="en-US" sz="1800" b="1" i="0" u="none" strike="noStrike" dirty="0" err="1" smtClean="0">
                          <a:solidFill>
                            <a:srgbClr val="FFFFFF"/>
                          </a:solidFill>
                          <a:latin typeface="Calibri"/>
                        </a:rPr>
                        <a:t>percapita</a:t>
                      </a:r>
                      <a:endParaRPr lang="en-US" sz="1800" b="1" i="0" u="none" strike="noStrike" dirty="0">
                        <a:solidFill>
                          <a:srgbClr val="FFFFFF"/>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595959"/>
                    </a:solidFill>
                  </a:tcPr>
                </a:tc>
                <a:tc>
                  <a:txBody>
                    <a:bodyPr/>
                    <a:lstStyle/>
                    <a:p>
                      <a:pPr algn="ctr" fontAlgn="ctr"/>
                      <a:r>
                        <a:rPr lang="en-US" sz="1800" b="1" i="0" u="none" strike="noStrike" dirty="0">
                          <a:solidFill>
                            <a:srgbClr val="FFFFFF"/>
                          </a:solidFill>
                          <a:latin typeface="Calibri"/>
                        </a:rPr>
                        <a:t>Poverty </a:t>
                      </a:r>
                      <a:r>
                        <a:rPr lang="en-US" sz="1800" b="1" i="0" u="none" strike="noStrike" dirty="0" smtClean="0">
                          <a:solidFill>
                            <a:srgbClr val="FFFFFF"/>
                          </a:solidFill>
                          <a:latin typeface="Calibri"/>
                        </a:rPr>
                        <a:t>Rate</a:t>
                      </a:r>
                      <a:endParaRPr lang="en-US" sz="1800" b="1" i="0" u="none" strike="noStrike" dirty="0">
                        <a:solidFill>
                          <a:srgbClr val="FFFFFF"/>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95959"/>
                    </a:solidFill>
                  </a:tcPr>
                </a:tc>
                <a:tc>
                  <a:txBody>
                    <a:bodyPr/>
                    <a:lstStyle/>
                    <a:p>
                      <a:pPr algn="ctr" fontAlgn="ctr"/>
                      <a:r>
                        <a:rPr lang="en-US" sz="1800" b="1" i="0" u="none" strike="noStrike" dirty="0" err="1">
                          <a:solidFill>
                            <a:srgbClr val="FFFFFF"/>
                          </a:solidFill>
                          <a:latin typeface="Calibri"/>
                        </a:rPr>
                        <a:t>Gini</a:t>
                      </a:r>
                      <a:r>
                        <a:rPr lang="en-US" sz="1800" b="1" i="0" u="none" strike="noStrike" dirty="0">
                          <a:solidFill>
                            <a:srgbClr val="FFFFFF"/>
                          </a:solidFill>
                          <a:latin typeface="Calibri"/>
                        </a:rPr>
                        <a:t> </a:t>
                      </a:r>
                      <a:r>
                        <a:rPr lang="en-US" sz="1800" b="1" i="0" u="none" strike="noStrike" dirty="0" smtClean="0">
                          <a:solidFill>
                            <a:srgbClr val="FFFFFF"/>
                          </a:solidFill>
                          <a:latin typeface="Calibri"/>
                        </a:rPr>
                        <a:t>Index</a:t>
                      </a:r>
                      <a:endParaRPr lang="en-US" sz="1800" b="1" i="0" u="none" strike="noStrike" dirty="0">
                        <a:solidFill>
                          <a:srgbClr val="FFFFFF"/>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95959"/>
                    </a:solidFill>
                  </a:tcPr>
                </a:tc>
                <a:tc>
                  <a:txBody>
                    <a:bodyPr/>
                    <a:lstStyle/>
                    <a:p>
                      <a:pPr algn="ctr" fontAlgn="ctr"/>
                      <a:r>
                        <a:rPr lang="en-US" sz="1800" b="1" i="0" u="none" strike="noStrike" dirty="0" smtClean="0">
                          <a:solidFill>
                            <a:srgbClr val="FFFFFF"/>
                          </a:solidFill>
                          <a:latin typeface="Calibri"/>
                        </a:rPr>
                        <a:t>Unemployment</a:t>
                      </a:r>
                      <a:endParaRPr lang="en-US" sz="1800" b="1" i="0" u="none" strike="noStrike" dirty="0">
                        <a:solidFill>
                          <a:srgbClr val="FFFFFF"/>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95959"/>
                    </a:solidFill>
                  </a:tcPr>
                </a:tc>
                <a:tc>
                  <a:txBody>
                    <a:bodyPr/>
                    <a:lstStyle/>
                    <a:p>
                      <a:pPr algn="ctr" fontAlgn="ctr"/>
                      <a:r>
                        <a:rPr lang="en-US" sz="1800" b="1" i="0" u="none" strike="noStrike" dirty="0" smtClean="0">
                          <a:solidFill>
                            <a:srgbClr val="FFFFFF"/>
                          </a:solidFill>
                          <a:latin typeface="Calibri"/>
                        </a:rPr>
                        <a:t>HDI</a:t>
                      </a:r>
                      <a:endParaRPr lang="en-US" sz="1800" b="1" i="0" u="none" strike="noStrike" dirty="0">
                        <a:solidFill>
                          <a:srgbClr val="FFFFFF"/>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95959"/>
                    </a:solidFill>
                  </a:tcPr>
                </a:tc>
                <a:tc>
                  <a:txBody>
                    <a:bodyPr/>
                    <a:lstStyle/>
                    <a:p>
                      <a:pPr algn="ctr" fontAlgn="ctr"/>
                      <a:r>
                        <a:rPr lang="en-US" sz="1800" b="1" i="0" u="none" strike="noStrike" dirty="0">
                          <a:solidFill>
                            <a:srgbClr val="FFFFFF"/>
                          </a:solidFill>
                          <a:latin typeface="Calibri"/>
                        </a:rPr>
                        <a:t>IHDI</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95959"/>
                    </a:solidFill>
                  </a:tcPr>
                </a:tc>
              </a:tr>
              <a:tr h="303427">
                <a:tc>
                  <a:txBody>
                    <a:bodyPr/>
                    <a:lstStyle/>
                    <a:p>
                      <a:pPr algn="ctr" fontAlgn="b"/>
                      <a:r>
                        <a:rPr lang="en-US" sz="1800" b="0" i="0" u="none" strike="noStrike">
                          <a:solidFill>
                            <a:srgbClr val="000000"/>
                          </a:solidFill>
                          <a:latin typeface="Calibri"/>
                        </a:rPr>
                        <a:t>Burundi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Calibri"/>
                        </a:rPr>
                        <a:t>275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Calibri"/>
                        </a:rPr>
                        <a:t>64.6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800" b="0" i="0" u="none" strike="noStrike" kern="1200" dirty="0">
                          <a:solidFill>
                            <a:srgbClr val="000000"/>
                          </a:solidFill>
                          <a:latin typeface="Calibri"/>
                          <a:ea typeface="+mn-ea"/>
                          <a:cs typeface="+mn-cs"/>
                        </a:rPr>
                        <a:t>38.6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800" b="0" i="0" u="none" strike="noStrike">
                          <a:solidFill>
                            <a:srgbClr val="000000"/>
                          </a:solidFill>
                          <a:latin typeface="Calibri"/>
                        </a:rPr>
                        <a:t>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0.417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0.278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27">
                <a:tc>
                  <a:txBody>
                    <a:bodyPr/>
                    <a:lstStyle/>
                    <a:p>
                      <a:pPr algn="ctr" fontAlgn="b"/>
                      <a:r>
                        <a:rPr lang="en-US" sz="1800" b="0" i="0" u="none" strike="noStrike">
                          <a:solidFill>
                            <a:srgbClr val="000000"/>
                          </a:solidFill>
                          <a:latin typeface="Calibri"/>
                        </a:rPr>
                        <a:t>Comoros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Calibri"/>
                        </a:rPr>
                        <a:t>1491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44.8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800" b="0" i="0" u="none" strike="noStrike" kern="1200" dirty="0">
                          <a:solidFill>
                            <a:srgbClr val="000000"/>
                          </a:solidFill>
                          <a:latin typeface="Calibri"/>
                          <a:ea typeface="+mn-ea"/>
                          <a:cs typeface="+mn-cs"/>
                        </a:rPr>
                        <a:t>55.9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800" b="0" i="0" u="none" strike="noStrike">
                          <a:solidFill>
                            <a:srgbClr val="000000"/>
                          </a:solidFill>
                          <a:latin typeface="Calibri"/>
                        </a:rPr>
                        <a:t>20.1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0.503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0.275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27">
                <a:tc>
                  <a:txBody>
                    <a:bodyPr/>
                    <a:lstStyle/>
                    <a:p>
                      <a:pPr algn="ctr" fontAlgn="b"/>
                      <a:r>
                        <a:rPr lang="en-US" sz="1800" b="0" i="0" u="none" strike="noStrike">
                          <a:solidFill>
                            <a:srgbClr val="000000"/>
                          </a:solidFill>
                          <a:latin typeface="Calibri"/>
                        </a:rPr>
                        <a:t>Congo, Dem</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Calibri"/>
                        </a:rPr>
                        <a:t>565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63.6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800" b="0" i="0" u="none" strike="noStrike" kern="1200" dirty="0">
                          <a:solidFill>
                            <a:srgbClr val="000000"/>
                          </a:solidFill>
                          <a:latin typeface="Calibri"/>
                          <a:ea typeface="+mn-ea"/>
                          <a:cs typeface="+mn-cs"/>
                        </a:rPr>
                        <a:t>42.1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800" b="0" i="0" u="none" strike="noStrike">
                          <a:solidFill>
                            <a:srgbClr val="000000"/>
                          </a:solidFill>
                          <a:latin typeface="Calibri"/>
                        </a:rPr>
                        <a:t>3.6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0.457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0.319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27">
                <a:tc>
                  <a:txBody>
                    <a:bodyPr/>
                    <a:lstStyle/>
                    <a:p>
                      <a:pPr algn="ctr" fontAlgn="b"/>
                      <a:r>
                        <a:rPr lang="en-US" sz="1800" b="0" i="0" u="none" strike="noStrike">
                          <a:solidFill>
                            <a:srgbClr val="000000"/>
                          </a:solidFill>
                          <a:latin typeface="Calibri"/>
                        </a:rPr>
                        <a:t>Egypt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Calibri"/>
                        </a:rPr>
                        <a:t>2511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25.2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800" b="0" i="0" u="none" strike="noStrike" kern="1200" dirty="0">
                          <a:solidFill>
                            <a:srgbClr val="000000"/>
                          </a:solidFill>
                          <a:latin typeface="Calibri"/>
                          <a:ea typeface="+mn-ea"/>
                          <a:cs typeface="+mn-cs"/>
                        </a:rPr>
                        <a:t>30.8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800" b="0" i="0" u="none" strike="noStrike">
                          <a:solidFill>
                            <a:srgbClr val="000000"/>
                          </a:solidFill>
                          <a:latin typeface="Calibri"/>
                        </a:rPr>
                        <a:t>11.6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0.696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0.493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27">
                <a:tc>
                  <a:txBody>
                    <a:bodyPr/>
                    <a:lstStyle/>
                    <a:p>
                      <a:pPr algn="ctr" fontAlgn="b"/>
                      <a:r>
                        <a:rPr lang="en-US" sz="1800" b="0" i="0" u="none" strike="noStrike" dirty="0" err="1" smtClean="0">
                          <a:solidFill>
                            <a:srgbClr val="000000"/>
                          </a:solidFill>
                          <a:latin typeface="Calibri"/>
                        </a:rPr>
                        <a:t>Eswatini</a:t>
                      </a:r>
                      <a:endParaRPr lang="en-US" sz="18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Calibri"/>
                        </a:rPr>
                        <a:t>3313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63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800" b="0" i="0" u="none" strike="noStrike" kern="1200" dirty="0">
                          <a:solidFill>
                            <a:srgbClr val="000000"/>
                          </a:solidFill>
                          <a:latin typeface="Calibri"/>
                          <a:ea typeface="+mn-ea"/>
                          <a:cs typeface="+mn-cs"/>
                        </a:rPr>
                        <a:t>50.4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800" b="0" i="0" u="none" strike="noStrike">
                          <a:solidFill>
                            <a:srgbClr val="000000"/>
                          </a:solidFill>
                          <a:latin typeface="Calibri"/>
                        </a:rPr>
                        <a:t>25.7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Calibri"/>
                        </a:rPr>
                        <a:t>0.588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0.414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27">
                <a:tc>
                  <a:txBody>
                    <a:bodyPr/>
                    <a:lstStyle/>
                    <a:p>
                      <a:pPr algn="ctr" fontAlgn="b"/>
                      <a:r>
                        <a:rPr lang="en-US" sz="1800" b="0" i="0" u="none" strike="noStrike">
                          <a:solidFill>
                            <a:srgbClr val="000000"/>
                          </a:solidFill>
                          <a:latin typeface="Calibri"/>
                        </a:rPr>
                        <a:t>Ethiopia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Calibri"/>
                        </a:rPr>
                        <a:t>747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29.6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800" b="0" i="0" u="none" strike="noStrike" kern="1200" dirty="0">
                          <a:solidFill>
                            <a:srgbClr val="000000"/>
                          </a:solidFill>
                          <a:latin typeface="Calibri"/>
                          <a:ea typeface="+mn-ea"/>
                          <a:cs typeface="+mn-cs"/>
                        </a:rPr>
                        <a:t>33.2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800" b="0" i="0" u="none" strike="noStrike">
                          <a:solidFill>
                            <a:srgbClr val="000000"/>
                          </a:solidFill>
                          <a:latin typeface="Calibri"/>
                        </a:rPr>
                        <a:t>5.4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0.463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0.331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27">
                <a:tc>
                  <a:txBody>
                    <a:bodyPr/>
                    <a:lstStyle/>
                    <a:p>
                      <a:pPr algn="ctr" fontAlgn="b"/>
                      <a:r>
                        <a:rPr lang="en-US" sz="1800" b="0" i="0" u="none" strike="noStrike">
                          <a:solidFill>
                            <a:srgbClr val="000000"/>
                          </a:solidFill>
                          <a:latin typeface="Calibri"/>
                        </a:rPr>
                        <a:t>Kenya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Calibri"/>
                        </a:rPr>
                        <a:t>1726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Calibri"/>
                        </a:rPr>
                        <a:t>45.9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800" b="0" i="0" u="none" strike="noStrike" kern="1200" dirty="0">
                          <a:solidFill>
                            <a:srgbClr val="000000"/>
                          </a:solidFill>
                          <a:latin typeface="Calibri"/>
                          <a:ea typeface="+mn-ea"/>
                          <a:cs typeface="+mn-cs"/>
                        </a:rPr>
                        <a:t>48.5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800" b="0" i="0" u="none" strike="noStrike">
                          <a:solidFill>
                            <a:srgbClr val="000000"/>
                          </a:solidFill>
                          <a:latin typeface="Calibri"/>
                        </a:rPr>
                        <a:t>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0.59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0.434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27">
                <a:tc>
                  <a:txBody>
                    <a:bodyPr/>
                    <a:lstStyle/>
                    <a:p>
                      <a:pPr algn="ctr" fontAlgn="b"/>
                      <a:r>
                        <a:rPr lang="en-US" sz="1800" b="0" i="0" u="none" strike="noStrike">
                          <a:solidFill>
                            <a:srgbClr val="000000"/>
                          </a:solidFill>
                          <a:latin typeface="Calibri"/>
                        </a:rPr>
                        <a:t>Malawi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Calibri"/>
                        </a:rPr>
                        <a:t>375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50.7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800" b="0" i="0" u="none" strike="noStrike" kern="1200" dirty="0">
                          <a:solidFill>
                            <a:srgbClr val="000000"/>
                          </a:solidFill>
                          <a:latin typeface="Calibri"/>
                          <a:ea typeface="+mn-ea"/>
                          <a:cs typeface="+mn-cs"/>
                        </a:rPr>
                        <a:t>46.1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800" b="0" i="0" u="none" strike="noStrike" dirty="0">
                          <a:solidFill>
                            <a:srgbClr val="000000"/>
                          </a:solidFill>
                          <a:latin typeface="Calibri"/>
                        </a:rPr>
                        <a:t>6.7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0.477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0.332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27">
                <a:tc>
                  <a:txBody>
                    <a:bodyPr/>
                    <a:lstStyle/>
                    <a:p>
                      <a:pPr algn="ctr" fontAlgn="b"/>
                      <a:r>
                        <a:rPr lang="en-US" sz="1800" b="0" i="0" u="none" strike="noStrike">
                          <a:solidFill>
                            <a:srgbClr val="000000"/>
                          </a:solidFill>
                          <a:latin typeface="Calibri"/>
                        </a:rPr>
                        <a:t>Mauritius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Calibri"/>
                        </a:rPr>
                        <a:t>11195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800" b="0" i="0" u="none" strike="noStrike" kern="1200" dirty="0">
                          <a:solidFill>
                            <a:srgbClr val="000000"/>
                          </a:solidFill>
                          <a:latin typeface="Calibri"/>
                          <a:ea typeface="+mn-ea"/>
                          <a:cs typeface="+mn-cs"/>
                        </a:rPr>
                        <a:t>35.8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800" b="0" i="0" u="none" strike="noStrike" dirty="0">
                          <a:solidFill>
                            <a:srgbClr val="000000"/>
                          </a:solidFill>
                          <a:latin typeface="Calibri"/>
                        </a:rPr>
                        <a:t>7.4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0.79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0.683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27">
                <a:tc>
                  <a:txBody>
                    <a:bodyPr/>
                    <a:lstStyle/>
                    <a:p>
                      <a:pPr algn="ctr" fontAlgn="b"/>
                      <a:r>
                        <a:rPr lang="en-US" sz="1800" b="0" i="0" u="none" strike="noStrike">
                          <a:solidFill>
                            <a:srgbClr val="000000"/>
                          </a:solidFill>
                          <a:latin typeface="Calibri"/>
                        </a:rPr>
                        <a:t>Rwanda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Calibri"/>
                        </a:rPr>
                        <a:t>761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44.9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800" b="0" i="0" u="none" strike="noStrike" kern="1200" dirty="0">
                          <a:solidFill>
                            <a:srgbClr val="000000"/>
                          </a:solidFill>
                          <a:latin typeface="Calibri"/>
                          <a:ea typeface="+mn-ea"/>
                          <a:cs typeface="+mn-cs"/>
                        </a:rPr>
                        <a:t>51.3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800" b="0" i="0" u="none" strike="noStrike" dirty="0">
                          <a:solidFill>
                            <a:srgbClr val="000000"/>
                          </a:solidFill>
                          <a:latin typeface="Calibri"/>
                        </a:rPr>
                        <a:t>2.6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0.524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0.367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27">
                <a:tc>
                  <a:txBody>
                    <a:bodyPr/>
                    <a:lstStyle/>
                    <a:p>
                      <a:pPr algn="ctr" fontAlgn="b"/>
                      <a:r>
                        <a:rPr lang="en-US" sz="1800" b="0" i="0" u="none" strike="noStrike">
                          <a:solidFill>
                            <a:srgbClr val="000000"/>
                          </a:solidFill>
                          <a:latin typeface="Calibri"/>
                        </a:rPr>
                        <a:t>Seychelles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Calibri"/>
                        </a:rPr>
                        <a:t>16681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39.3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800" b="0" i="0" u="none" strike="noStrike" kern="1200" dirty="0">
                          <a:solidFill>
                            <a:srgbClr val="000000"/>
                          </a:solidFill>
                          <a:latin typeface="Calibri"/>
                          <a:ea typeface="+mn-ea"/>
                          <a:cs typeface="+mn-cs"/>
                        </a:rPr>
                        <a:t>46.8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800" b="0" i="0" u="none" strike="noStrike" dirty="0">
                          <a:solidFill>
                            <a:srgbClr val="000000"/>
                          </a:solidFill>
                          <a:latin typeface="Calibri"/>
                        </a:rPr>
                        <a:t>3.5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0.797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0.7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27">
                <a:tc>
                  <a:txBody>
                    <a:bodyPr/>
                    <a:lstStyle/>
                    <a:p>
                      <a:pPr algn="ctr" fontAlgn="b"/>
                      <a:r>
                        <a:rPr lang="en-US" sz="1800" b="0" i="0" u="none" strike="noStrike">
                          <a:solidFill>
                            <a:srgbClr val="000000"/>
                          </a:solidFill>
                          <a:latin typeface="Calibri"/>
                        </a:rPr>
                        <a:t>Sudan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Calibri"/>
                        </a:rPr>
                        <a:t>738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46.5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800" b="0" i="0" u="none" strike="noStrike" kern="1200" dirty="0">
                          <a:solidFill>
                            <a:srgbClr val="000000"/>
                          </a:solidFill>
                          <a:latin typeface="Calibri"/>
                          <a:ea typeface="+mn-ea"/>
                          <a:cs typeface="+mn-cs"/>
                        </a:rPr>
                        <a:t>29.2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800" b="0" i="0" u="none" strike="noStrike" dirty="0">
                          <a:solidFill>
                            <a:srgbClr val="000000"/>
                          </a:solidFill>
                          <a:latin typeface="Calibri"/>
                        </a:rPr>
                        <a:t>13.3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0.502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0.328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27">
                <a:tc>
                  <a:txBody>
                    <a:bodyPr/>
                    <a:lstStyle/>
                    <a:p>
                      <a:pPr algn="ctr" fontAlgn="b"/>
                      <a:r>
                        <a:rPr lang="en-US" sz="1800" b="0" i="0" u="none" strike="noStrike" dirty="0">
                          <a:solidFill>
                            <a:srgbClr val="000000"/>
                          </a:solidFill>
                          <a:latin typeface="Calibri"/>
                        </a:rPr>
                        <a:t>Uganda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Calibri"/>
                        </a:rPr>
                        <a:t>657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19.5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800" b="0" i="0" u="none" strike="noStrike" kern="1200" dirty="0">
                          <a:solidFill>
                            <a:srgbClr val="000000"/>
                          </a:solidFill>
                          <a:latin typeface="Calibri"/>
                          <a:ea typeface="+mn-ea"/>
                          <a:cs typeface="+mn-cs"/>
                        </a:rPr>
                        <a:t>42.4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800" b="0" i="0" u="none" strike="noStrike" dirty="0">
                          <a:solidFill>
                            <a:srgbClr val="000000"/>
                          </a:solidFill>
                          <a:latin typeface="Calibri"/>
                        </a:rPr>
                        <a:t>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0.516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0.37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27">
                <a:tc>
                  <a:txBody>
                    <a:bodyPr/>
                    <a:lstStyle/>
                    <a:p>
                      <a:pPr algn="ctr" fontAlgn="b"/>
                      <a:r>
                        <a:rPr lang="en-US" sz="1800" b="0" i="0" u="none" strike="noStrike">
                          <a:solidFill>
                            <a:srgbClr val="000000"/>
                          </a:solidFill>
                          <a:latin typeface="Calibri"/>
                        </a:rPr>
                        <a:t>Zambia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Calibri"/>
                        </a:rPr>
                        <a:t>1356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60.5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800" b="0" i="0" u="none" strike="noStrike" kern="1200" dirty="0">
                          <a:solidFill>
                            <a:srgbClr val="000000"/>
                          </a:solidFill>
                          <a:latin typeface="Calibri"/>
                          <a:ea typeface="+mn-ea"/>
                          <a:cs typeface="+mn-cs"/>
                        </a:rPr>
                        <a:t>55.6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800" b="0" i="0" u="none" strike="noStrike">
                          <a:solidFill>
                            <a:srgbClr val="000000"/>
                          </a:solidFill>
                          <a:latin typeface="Calibri"/>
                        </a:rPr>
                        <a:t>7.4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0.588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0.388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27">
                <a:tc>
                  <a:txBody>
                    <a:bodyPr/>
                    <a:lstStyle/>
                    <a:p>
                      <a:pPr algn="ctr" fontAlgn="b"/>
                      <a:r>
                        <a:rPr lang="en-US" sz="1800" b="0" i="0" u="none" strike="noStrike">
                          <a:solidFill>
                            <a:srgbClr val="000000"/>
                          </a:solidFill>
                          <a:latin typeface="Calibri"/>
                        </a:rPr>
                        <a:t>Zimbabwe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Calibri"/>
                        </a:rPr>
                        <a:t>1273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72.3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800" b="0" i="0" u="none" strike="noStrike" kern="1200" dirty="0">
                          <a:solidFill>
                            <a:srgbClr val="000000"/>
                          </a:solidFill>
                          <a:latin typeface="Calibri"/>
                          <a:ea typeface="+mn-ea"/>
                          <a:cs typeface="+mn-cs"/>
                        </a:rPr>
                        <a:t>43.2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800" b="0" i="0" u="none" strike="noStrike">
                          <a:solidFill>
                            <a:srgbClr val="000000"/>
                          </a:solidFill>
                          <a:latin typeface="Calibri"/>
                        </a:rPr>
                        <a:t>5.3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0.535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Calibri"/>
                        </a:rPr>
                        <a:t>0.408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nvGraphicFramePr>
        <p:xfrm>
          <a:off x="533400" y="1447800"/>
          <a:ext cx="83058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12" name="Title 1"/>
          <p:cNvSpPr>
            <a:spLocks noGrp="1"/>
          </p:cNvSpPr>
          <p:nvPr>
            <p:ph type="title"/>
          </p:nvPr>
        </p:nvSpPr>
        <p:spPr>
          <a:xfrm>
            <a:off x="0" y="-30162"/>
            <a:ext cx="9144000" cy="792162"/>
          </a:xfrm>
          <a:solidFill>
            <a:schemeClr val="accent3">
              <a:lumMod val="75000"/>
            </a:schemeClr>
          </a:solidFill>
        </p:spPr>
        <p:style>
          <a:lnRef idx="3">
            <a:schemeClr val="lt1"/>
          </a:lnRef>
          <a:fillRef idx="1">
            <a:schemeClr val="accent6"/>
          </a:fillRef>
          <a:effectRef idx="1">
            <a:schemeClr val="accent6"/>
          </a:effectRef>
          <a:fontRef idx="minor">
            <a:schemeClr val="lt1"/>
          </a:fontRef>
        </p:style>
        <p:txBody>
          <a:bodyPr>
            <a:normAutofit/>
          </a:bodyPr>
          <a:lstStyle/>
          <a:p>
            <a:pPr algn="l" rtl="1"/>
            <a:r>
              <a:rPr lang="en-GB" sz="2800" b="1" dirty="0" smtClean="0">
                <a:latin typeface="Sakkal Majalla" pitchFamily="2" charset="-78"/>
                <a:cs typeface="Sakkal Majalla" pitchFamily="2" charset="-78"/>
              </a:rPr>
              <a:t>Inclusive Growth In COMESA Countries:</a:t>
            </a:r>
            <a:endParaRPr lang="en-US" sz="2800" b="1" dirty="0">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0" y="-30162"/>
            <a:ext cx="9144000" cy="792162"/>
          </a:xfrm>
          <a:solidFill>
            <a:schemeClr val="accent3">
              <a:lumMod val="75000"/>
            </a:schemeClr>
          </a:solidFill>
        </p:spPr>
        <p:style>
          <a:lnRef idx="3">
            <a:schemeClr val="lt1"/>
          </a:lnRef>
          <a:fillRef idx="1">
            <a:schemeClr val="accent6"/>
          </a:fillRef>
          <a:effectRef idx="1">
            <a:schemeClr val="accent6"/>
          </a:effectRef>
          <a:fontRef idx="minor">
            <a:schemeClr val="lt1"/>
          </a:fontRef>
        </p:style>
        <p:txBody>
          <a:bodyPr>
            <a:normAutofit/>
          </a:bodyPr>
          <a:lstStyle/>
          <a:p>
            <a:pPr algn="l" rtl="1"/>
            <a:r>
              <a:rPr lang="en-GB" sz="2800" b="1" dirty="0" smtClean="0">
                <a:latin typeface="Sakkal Majalla" pitchFamily="2" charset="-78"/>
                <a:cs typeface="Sakkal Majalla" pitchFamily="2" charset="-78"/>
              </a:rPr>
              <a:t>Inclusive Growth In COMESA Countries:</a:t>
            </a:r>
            <a:endParaRPr lang="en-US" sz="2800" b="1" dirty="0">
              <a:latin typeface="Sakkal Majalla" pitchFamily="2" charset="-78"/>
              <a:cs typeface="Sakkal Majalla" pitchFamily="2" charset="-78"/>
            </a:endParaRPr>
          </a:p>
        </p:txBody>
      </p:sp>
      <p:graphicFrame>
        <p:nvGraphicFramePr>
          <p:cNvPr id="5" name="Chart 4"/>
          <p:cNvGraphicFramePr/>
          <p:nvPr/>
        </p:nvGraphicFramePr>
        <p:xfrm>
          <a:off x="304801" y="1143000"/>
          <a:ext cx="8382000" cy="5486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lvl="0" algn="just"/>
            <a:r>
              <a:rPr lang="en-GB" sz="2600" dirty="0" smtClean="0"/>
              <a:t>There is a noticeable variation in the economic performance of the COMESA countries as could be noticed from the variation in real GDP growth rates. This rate varies from 1.4% in Burundi to 8.6% in Rwanda. But in general most countries of the region have achieved a relatively high growth rates, actually 10 out of 16 countries included in this analysis have a growth rate higher than 4%. And only 2 countries have a low growth rate below 2%.   </a:t>
            </a:r>
            <a:endParaRPr lang="en-US" sz="2600" dirty="0" smtClean="0"/>
          </a:p>
          <a:p>
            <a:pPr lvl="0" algn="just"/>
            <a:r>
              <a:rPr lang="en-GB" sz="2600" dirty="0" smtClean="0"/>
              <a:t>The average real growth rate in this region is 4.8% which could be considered relatively high especially when it compares with African average growth rate 4%, or Emerging market and developing countries average growth rate 3.9% or even world growth rate 3%.</a:t>
            </a:r>
            <a:endParaRPr lang="en-US" sz="2600" dirty="0" smtClean="0"/>
          </a:p>
          <a:p>
            <a:pPr algn="just">
              <a:buNone/>
            </a:pPr>
            <a:endParaRPr lang="en-US" sz="2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228600" y="1219200"/>
          <a:ext cx="85344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a:spLocks noGrp="1"/>
          </p:cNvSpPr>
          <p:nvPr>
            <p:ph type="title"/>
          </p:nvPr>
        </p:nvSpPr>
        <p:spPr>
          <a:xfrm>
            <a:off x="0" y="-30162"/>
            <a:ext cx="9144000" cy="792162"/>
          </a:xfrm>
          <a:solidFill>
            <a:schemeClr val="accent3">
              <a:lumMod val="75000"/>
            </a:schemeClr>
          </a:solidFill>
        </p:spPr>
        <p:style>
          <a:lnRef idx="3">
            <a:schemeClr val="lt1"/>
          </a:lnRef>
          <a:fillRef idx="1">
            <a:schemeClr val="accent6"/>
          </a:fillRef>
          <a:effectRef idx="1">
            <a:schemeClr val="accent6"/>
          </a:effectRef>
          <a:fontRef idx="minor">
            <a:schemeClr val="lt1"/>
          </a:fontRef>
        </p:style>
        <p:txBody>
          <a:bodyPr>
            <a:normAutofit/>
          </a:bodyPr>
          <a:lstStyle/>
          <a:p>
            <a:pPr algn="l" rtl="1"/>
            <a:r>
              <a:rPr lang="en-GB" sz="2800" b="1" dirty="0" smtClean="0">
                <a:latin typeface="Sakkal Majalla" pitchFamily="2" charset="-78"/>
                <a:cs typeface="Sakkal Majalla" pitchFamily="2" charset="-78"/>
              </a:rPr>
              <a:t>Inclusive Growth In COMESA Countries:</a:t>
            </a:r>
            <a:endParaRPr lang="en-US" sz="2800" b="1" dirty="0">
              <a:latin typeface="Sakkal Majalla" pitchFamily="2" charset="-78"/>
              <a:cs typeface="Sakkal Majalla"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0" y="-30162"/>
            <a:ext cx="9144000" cy="792162"/>
          </a:xfrm>
          <a:solidFill>
            <a:schemeClr val="accent3">
              <a:lumMod val="75000"/>
            </a:schemeClr>
          </a:solidFill>
        </p:spPr>
        <p:style>
          <a:lnRef idx="3">
            <a:schemeClr val="lt1"/>
          </a:lnRef>
          <a:fillRef idx="1">
            <a:schemeClr val="accent6"/>
          </a:fillRef>
          <a:effectRef idx="1">
            <a:schemeClr val="accent6"/>
          </a:effectRef>
          <a:fontRef idx="minor">
            <a:schemeClr val="lt1"/>
          </a:fontRef>
        </p:style>
        <p:txBody>
          <a:bodyPr>
            <a:normAutofit/>
          </a:bodyPr>
          <a:lstStyle/>
          <a:p>
            <a:pPr algn="l" rtl="1"/>
            <a:r>
              <a:rPr lang="en-GB" sz="2800" b="1" dirty="0" smtClean="0">
                <a:latin typeface="Sakkal Majalla" pitchFamily="2" charset="-78"/>
                <a:cs typeface="Sakkal Majalla" pitchFamily="2" charset="-78"/>
              </a:rPr>
              <a:t>Inclusive Growth In COMESA Countries:</a:t>
            </a:r>
            <a:endParaRPr lang="en-US" sz="2800" b="1" dirty="0">
              <a:latin typeface="Sakkal Majalla" pitchFamily="2" charset="-78"/>
              <a:cs typeface="Sakkal Majalla" pitchFamily="2" charset="-78"/>
            </a:endParaRPr>
          </a:p>
        </p:txBody>
      </p:sp>
      <p:graphicFrame>
        <p:nvGraphicFramePr>
          <p:cNvPr id="4" name="Chart 3"/>
          <p:cNvGraphicFramePr/>
          <p:nvPr/>
        </p:nvGraphicFramePr>
        <p:xfrm>
          <a:off x="228600" y="1219200"/>
          <a:ext cx="8610600" cy="5257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758</Words>
  <Application>Microsoft Office PowerPoint</Application>
  <PresentationFormat>On-screen Show (4:3)</PresentationFormat>
  <Paragraphs>148</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Inclusive Growth In COMESA Countries:</vt:lpstr>
      <vt:lpstr>Inclusive Growth In COMESA Countries:</vt:lpstr>
      <vt:lpstr>Inclusive Growth In COMESA Countries:</vt:lpstr>
      <vt:lpstr>Slide 7</vt:lpstr>
      <vt:lpstr>Inclusive Growth In COMESA Countries:</vt:lpstr>
      <vt:lpstr>Inclusive Growth In COMESA Countries:</vt:lpstr>
      <vt:lpstr>Inclusive Growth In COMESA Countries:</vt:lpstr>
      <vt:lpstr>Inclusive Growth In COMESA Countries:</vt:lpstr>
      <vt:lpstr>Inclusive Growth In COMESA Countries:</vt:lpstr>
      <vt:lpstr>DEA Analysis:</vt:lpstr>
      <vt:lpstr>DEA Analysis:</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تقييم فعالية النمو الاقتصادي في الحد من الفقر في دول حوض النيل:  دراسة تطبيقية باستخدام تحليل مغلف البيانات </dc:title>
  <dc:creator>samar</dc:creator>
  <cp:lastModifiedBy>samar</cp:lastModifiedBy>
  <cp:revision>35</cp:revision>
  <dcterms:created xsi:type="dcterms:W3CDTF">2006-08-16T00:00:00Z</dcterms:created>
  <dcterms:modified xsi:type="dcterms:W3CDTF">2019-12-05T07:21:13Z</dcterms:modified>
</cp:coreProperties>
</file>